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65"/>
  </p:notesMasterIdLst>
  <p:handoutMasterIdLst>
    <p:handoutMasterId r:id="rId66"/>
  </p:handoutMasterIdLst>
  <p:sldIdLst>
    <p:sldId id="488" r:id="rId2"/>
    <p:sldId id="652" r:id="rId3"/>
    <p:sldId id="656" r:id="rId4"/>
    <p:sldId id="658" r:id="rId5"/>
    <p:sldId id="659" r:id="rId6"/>
    <p:sldId id="662" r:id="rId7"/>
    <p:sldId id="665" r:id="rId8"/>
    <p:sldId id="663" r:id="rId9"/>
    <p:sldId id="666" r:id="rId10"/>
    <p:sldId id="667" r:id="rId11"/>
    <p:sldId id="668" r:id="rId12"/>
    <p:sldId id="669" r:id="rId13"/>
    <p:sldId id="670" r:id="rId14"/>
    <p:sldId id="675" r:id="rId15"/>
    <p:sldId id="671" r:id="rId16"/>
    <p:sldId id="672" r:id="rId17"/>
    <p:sldId id="673" r:id="rId18"/>
    <p:sldId id="674" r:id="rId19"/>
    <p:sldId id="676" r:id="rId20"/>
    <p:sldId id="677" r:id="rId21"/>
    <p:sldId id="687" r:id="rId22"/>
    <p:sldId id="686" r:id="rId23"/>
    <p:sldId id="724" r:id="rId24"/>
    <p:sldId id="678" r:id="rId25"/>
    <p:sldId id="679" r:id="rId26"/>
    <p:sldId id="681" r:id="rId27"/>
    <p:sldId id="682" r:id="rId28"/>
    <p:sldId id="683" r:id="rId29"/>
    <p:sldId id="680" r:id="rId30"/>
    <p:sldId id="684" r:id="rId31"/>
    <p:sldId id="689" r:id="rId32"/>
    <p:sldId id="692" r:id="rId33"/>
    <p:sldId id="693" r:id="rId34"/>
    <p:sldId id="694" r:id="rId35"/>
    <p:sldId id="690" r:id="rId36"/>
    <p:sldId id="691" r:id="rId37"/>
    <p:sldId id="695" r:id="rId38"/>
    <p:sldId id="696" r:id="rId39"/>
    <p:sldId id="697" r:id="rId40"/>
    <p:sldId id="698" r:id="rId41"/>
    <p:sldId id="700" r:id="rId42"/>
    <p:sldId id="701" r:id="rId43"/>
    <p:sldId id="702" r:id="rId44"/>
    <p:sldId id="703" r:id="rId45"/>
    <p:sldId id="704" r:id="rId46"/>
    <p:sldId id="705" r:id="rId47"/>
    <p:sldId id="712" r:id="rId48"/>
    <p:sldId id="713" r:id="rId49"/>
    <p:sldId id="706" r:id="rId50"/>
    <p:sldId id="708" r:id="rId51"/>
    <p:sldId id="709" r:id="rId52"/>
    <p:sldId id="718" r:id="rId53"/>
    <p:sldId id="707" r:id="rId54"/>
    <p:sldId id="714" r:id="rId55"/>
    <p:sldId id="715" r:id="rId56"/>
    <p:sldId id="710" r:id="rId57"/>
    <p:sldId id="688" r:id="rId58"/>
    <p:sldId id="699" r:id="rId59"/>
    <p:sldId id="716" r:id="rId60"/>
    <p:sldId id="719" r:id="rId61"/>
    <p:sldId id="720" r:id="rId62"/>
    <p:sldId id="722" r:id="rId63"/>
    <p:sldId id="723" r:id="rId6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用户" initials="MO用" lastIdx="2" clrIdx="0">
    <p:extLst>
      <p:ext uri="{19B8F6BF-5375-455C-9EA6-DF929625EA0E}">
        <p15:presenceInfo xmlns:p15="http://schemas.microsoft.com/office/powerpoint/2012/main" userId="Microsoft Office 用户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8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95"/>
    <p:restoredTop sz="92943"/>
  </p:normalViewPr>
  <p:slideViewPr>
    <p:cSldViewPr showGuides="1">
      <p:cViewPr varScale="1">
        <p:scale>
          <a:sx n="121" d="100"/>
          <a:sy n="121" d="100"/>
        </p:scale>
        <p:origin x="2920" y="40"/>
      </p:cViewPr>
      <p:guideLst>
        <p:guide orient="horz" pos="211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FF01976-63F0-5041-AC9E-8DCA16ADC56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49A95A-1920-8A42-BBF4-4AFFFDDE10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18DD3437-2D8C-3D49-B714-8748D5D4BE0A}" type="datetimeFigureOut">
              <a:rPr lang="en-US" altLang="zh-CN"/>
              <a:pPr>
                <a:defRPr/>
              </a:pPr>
              <a:t>4/21/21</a:t>
            </a:fld>
            <a:endParaRPr lang="en-US" altLang="zh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C53EB4-A597-5840-BCB0-0667477C37D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ED3903-BEF6-844B-85BE-D8870A5274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924B513-B77A-6746-9931-EDD3011DC8E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7F49225-E790-404B-B05F-A29B2759F38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C97BF6-5226-F74D-8D4C-80E72DC863D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55822FC7-6D64-BF4F-92AD-8EADFA65FA3F}" type="datetimeFigureOut">
              <a:rPr lang="en-US" altLang="zh-CN"/>
              <a:pPr>
                <a:defRPr/>
              </a:pPr>
              <a:t>4/21/21</a:t>
            </a:fld>
            <a:endParaRPr lang="en-US" altLang="zh-CN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8BC8209-93DA-2040-9E87-8DF37BA999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385B081-A466-BB4F-8705-6665E7A992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46B962-08FD-6242-9138-52BA6576E14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C2610A-07E2-E144-BBB5-FA7F2BD287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4C692542-9CB0-834A-8C16-91CEE07A563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Slide Image Placeholder 1">
            <a:extLst>
              <a:ext uri="{FF2B5EF4-FFF2-40B4-BE49-F238E27FC236}">
                <a16:creationId xmlns:a16="http://schemas.microsoft.com/office/drawing/2014/main" id="{E4357A92-9AA1-C847-8AF3-9E1B1523001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9683" name="Notes Placeholder 2">
            <a:extLst>
              <a:ext uri="{FF2B5EF4-FFF2-40B4-BE49-F238E27FC236}">
                <a16:creationId xmlns:a16="http://schemas.microsoft.com/office/drawing/2014/main" id="{CAC43CAC-AB88-254B-9691-CC798A8E093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99684" name="Slide Number Placeholder 3">
            <a:extLst>
              <a:ext uri="{FF2B5EF4-FFF2-40B4-BE49-F238E27FC236}">
                <a16:creationId xmlns:a16="http://schemas.microsoft.com/office/drawing/2014/main" id="{9012F2C9-14E1-A047-99BB-9BE88724BF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CD48D9D-060D-E345-A47F-87B6148A20B9}" type="slidenum">
              <a:rPr lang="en-US" altLang="zh-CN">
                <a:latin typeface="Calibri" panose="020F0502020204030204" pitchFamily="34" charset="0"/>
              </a:rPr>
              <a:pPr eaLnBrk="1" hangingPunct="1"/>
              <a:t>1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92542-9CB0-834A-8C16-91CEE07A563B}" type="slidenum">
              <a:rPr lang="en-US" altLang="zh-CN" smtClean="0"/>
              <a:pPr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6152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16">
            <a:extLst>
              <a:ext uri="{FF2B5EF4-FFF2-40B4-BE49-F238E27FC236}">
                <a16:creationId xmlns:a16="http://schemas.microsoft.com/office/drawing/2014/main" id="{21F73769-82AE-C64A-9D5F-EB47C8CFA4AF}"/>
              </a:ext>
            </a:extLst>
          </p:cNvPr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grpSp>
        <p:nvGrpSpPr>
          <p:cNvPr id="5" name="Group 18">
            <a:extLst>
              <a:ext uri="{FF2B5EF4-FFF2-40B4-BE49-F238E27FC236}">
                <a16:creationId xmlns:a16="http://schemas.microsoft.com/office/drawing/2014/main" id="{2FC4E64E-D6A8-094E-B50A-E8488BA29343}"/>
              </a:ext>
            </a:extLst>
          </p:cNvPr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19">
              <a:extLst>
                <a:ext uri="{FF2B5EF4-FFF2-40B4-BE49-F238E27FC236}">
                  <a16:creationId xmlns:a16="http://schemas.microsoft.com/office/drawing/2014/main" id="{8E13FAAF-EBDA-A548-B52D-567A8428D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altLang="zh-CN">
                <a:latin typeface="Lucida Sans Unicode" pitchFamily="34" charset="0"/>
                <a:ea typeface="宋体" charset="-122"/>
                <a:cs typeface="Arial" charset="0"/>
              </a:endParaRPr>
            </a:p>
          </p:txBody>
        </p:sp>
        <p:sp>
          <p:nvSpPr>
            <p:cNvPr id="7" name="Freeform 20">
              <a:extLst>
                <a:ext uri="{FF2B5EF4-FFF2-40B4-BE49-F238E27FC236}">
                  <a16:creationId xmlns:a16="http://schemas.microsoft.com/office/drawing/2014/main" id="{F3881559-317F-C845-A3CB-BB89BF8F5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/>
              <a:gdLst>
                <a:gd name="T0" fmla="*/ 0 w 5760"/>
                <a:gd name="T1" fmla="*/ 0 h 528"/>
                <a:gd name="T2" fmla="*/ 5760 w 5760"/>
                <a:gd name="T3" fmla="*/ 0 h 528"/>
                <a:gd name="T4" fmla="*/ 5760 w 5760"/>
                <a:gd name="T5" fmla="*/ 528 h 528"/>
                <a:gd name="T6" fmla="*/ 48 w 5760"/>
                <a:gd name="T7" fmla="*/ 0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0"/>
                <a:gd name="T13" fmla="*/ 0 h 528"/>
                <a:gd name="T14" fmla="*/ 5760 w 5760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cs typeface="Arial" charset="0"/>
              </a:endParaRPr>
            </a:p>
          </p:txBody>
        </p:sp>
        <p:sp>
          <p:nvSpPr>
            <p:cNvPr id="8" name="Freeform 22">
              <a:extLst>
                <a:ext uri="{FF2B5EF4-FFF2-40B4-BE49-F238E27FC236}">
                  <a16:creationId xmlns:a16="http://schemas.microsoft.com/office/drawing/2014/main" id="{C120026A-AB04-6C42-9226-B0872E2A0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zh-CN">
                <a:solidFill>
                  <a:srgbClr val="FFFFFF"/>
                </a:solidFill>
                <a:cs typeface="Arial" charset="0"/>
              </a:endParaRPr>
            </a:p>
          </p:txBody>
        </p:sp>
        <p:cxnSp>
          <p:nvCxnSpPr>
            <p:cNvPr id="10" name="Straight Connector 23">
              <a:extLst>
                <a:ext uri="{FF2B5EF4-FFF2-40B4-BE49-F238E27FC236}">
                  <a16:creationId xmlns:a16="http://schemas.microsoft.com/office/drawing/2014/main" id="{530561A0-7CD0-F04A-82EB-1B1063341F51}"/>
                </a:ext>
              </a:extLst>
            </p:cNvPr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Action Button: Forward or Next 2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3435095A-D522-004E-A3F5-E577B33AB1E5}"/>
              </a:ext>
            </a:extLst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zh-CN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Date Placeholder 29">
            <a:extLst>
              <a:ext uri="{FF2B5EF4-FFF2-40B4-BE49-F238E27FC236}">
                <a16:creationId xmlns:a16="http://schemas.microsoft.com/office/drawing/2014/main" id="{F30998E0-09FB-034B-AE78-3C2605E49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DCD67B1B-BB0D-8545-8034-AE0CFC1C0049}" type="datetime1">
              <a:rPr lang="en-US" altLang="zh-CN"/>
              <a:pPr>
                <a:defRPr/>
              </a:pPr>
              <a:t>4/21/21</a:t>
            </a:fld>
            <a:endParaRPr lang="en-US" altLang="zh-CN"/>
          </a:p>
        </p:txBody>
      </p:sp>
      <p:sp>
        <p:nvSpPr>
          <p:cNvPr id="13" name="Slide Number Placeholder 26">
            <a:extLst>
              <a:ext uri="{FF2B5EF4-FFF2-40B4-BE49-F238E27FC236}">
                <a16:creationId xmlns:a16="http://schemas.microsoft.com/office/drawing/2014/main" id="{ED6BC722-34B5-504C-9221-CAEC1C1C0A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86DE661-8484-7F4B-BDCD-C954CDC7E66F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4" name="Footer Placeholder 18">
            <a:extLst>
              <a:ext uri="{FF2B5EF4-FFF2-40B4-BE49-F238E27FC236}">
                <a16:creationId xmlns:a16="http://schemas.microsoft.com/office/drawing/2014/main" id="{4BA06B7E-525D-024F-972A-4765184815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743200" y="6408738"/>
            <a:ext cx="3987800" cy="365125"/>
          </a:xfrm>
        </p:spPr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037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>
            <a:extLst>
              <a:ext uri="{FF2B5EF4-FFF2-40B4-BE49-F238E27FC236}">
                <a16:creationId xmlns:a16="http://schemas.microsoft.com/office/drawing/2014/main" id="{9C340723-26DF-484F-9CC9-FF44BE3B0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103837-FF2D-8C45-80FE-604A99FBE0E9}" type="datetime1">
              <a:rPr lang="en-US" altLang="zh-CN"/>
              <a:pPr>
                <a:defRPr/>
              </a:pPr>
              <a:t>4/21/21</a:t>
            </a:fld>
            <a:endParaRPr lang="en-US" altLang="zh-CN"/>
          </a:p>
        </p:txBody>
      </p:sp>
      <p:sp>
        <p:nvSpPr>
          <p:cNvPr id="5" name="Footer Placeholder 21">
            <a:extLst>
              <a:ext uri="{FF2B5EF4-FFF2-40B4-BE49-F238E27FC236}">
                <a16:creationId xmlns:a16="http://schemas.microsoft.com/office/drawing/2014/main" id="{4F749A64-180A-4F4E-B218-E58AF1C20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97FAB167-7943-F946-AF7D-5DA907B07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8AF5A1-E416-3F42-AFCC-5224F4A021C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15168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>
            <a:extLst>
              <a:ext uri="{FF2B5EF4-FFF2-40B4-BE49-F238E27FC236}">
                <a16:creationId xmlns:a16="http://schemas.microsoft.com/office/drawing/2014/main" id="{212F0D75-52ED-6F48-B7D9-28BC74A63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09AB8F-8273-FD4D-AA9E-ED0DD9909455}" type="datetime1">
              <a:rPr lang="en-US" altLang="zh-CN"/>
              <a:pPr>
                <a:defRPr/>
              </a:pPr>
              <a:t>4/21/21</a:t>
            </a:fld>
            <a:endParaRPr lang="en-US" altLang="zh-CN"/>
          </a:p>
        </p:txBody>
      </p:sp>
      <p:sp>
        <p:nvSpPr>
          <p:cNvPr id="5" name="Footer Placeholder 21">
            <a:extLst>
              <a:ext uri="{FF2B5EF4-FFF2-40B4-BE49-F238E27FC236}">
                <a16:creationId xmlns:a16="http://schemas.microsoft.com/office/drawing/2014/main" id="{EF29D170-198A-8740-9E9F-4A2062FF3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F6F3171A-C182-6B4A-8F2F-FFA0C9B3B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904623-2073-6E4E-A951-3E5FA523F42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7863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341438"/>
            <a:ext cx="3924300" cy="45259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62500" y="1341438"/>
            <a:ext cx="3924300" cy="45259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EBBD3E8-CB1D-7049-B42C-6E8B286BB6D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93FF171-A474-D94E-AAAC-3AC3ABB235A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9957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tion Button: Back or Previous 1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C65C680E-0D0C-B449-9E42-BEF05B801117}"/>
              </a:ext>
            </a:extLst>
          </p:cNvPr>
          <p:cNvSpPr/>
          <p:nvPr/>
        </p:nvSpPr>
        <p:spPr>
          <a:xfrm>
            <a:off x="8305800" y="152400"/>
            <a:ext cx="304800" cy="304800"/>
          </a:xfrm>
          <a:prstGeom prst="actionButtonBackPreviou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zh-CN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" name="Action Button: Forward or Next 18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129445E2-6CD1-5945-BD9F-F2A4CE0B1624}"/>
              </a:ext>
            </a:extLst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zh-CN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Font typeface="Wingdings" pitchFamily="2" charset="2"/>
              <a:buChar char="§"/>
              <a:defRPr/>
            </a:lvl2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8580BF5-1C66-8042-97D8-15646E9A2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822BA7-6D52-9C4A-BEB8-A665C8868EE1}" type="datetime1">
              <a:rPr lang="en-US" altLang="zh-CN"/>
              <a:pPr>
                <a:defRPr/>
              </a:pPr>
              <a:t>4/21/21</a:t>
            </a:fld>
            <a:endParaRPr lang="en-US" altLang="zh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C91FC1C-5FFD-B54A-8EBB-B6C3F2E4B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0" y="6408738"/>
            <a:ext cx="2616200" cy="365125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BD62C8F-CF68-2140-94FE-D0A4D64FD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4AC051-6F9F-724F-BD29-3DF26A31066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7429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16">
            <a:extLst>
              <a:ext uri="{FF2B5EF4-FFF2-40B4-BE49-F238E27FC236}">
                <a16:creationId xmlns:a16="http://schemas.microsoft.com/office/drawing/2014/main" id="{315A0BC6-8E7F-D140-A8F3-27027D205FE8}"/>
              </a:ext>
            </a:extLst>
          </p:cNvPr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5" name="Chevron 18">
            <a:extLst>
              <a:ext uri="{FF2B5EF4-FFF2-40B4-BE49-F238E27FC236}">
                <a16:creationId xmlns:a16="http://schemas.microsoft.com/office/drawing/2014/main" id="{2D3C040D-CC73-A242-8511-2F14DE2E9777}"/>
              </a:ext>
            </a:extLst>
          </p:cNvPr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76CB917-617D-CB4E-B2D9-2F6022697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D900D1-C99C-4845-9814-36D77DE2C0AE}" type="datetime1">
              <a:rPr lang="en-US" altLang="zh-CN"/>
              <a:pPr>
                <a:defRPr/>
              </a:pPr>
              <a:t>4/21/21</a:t>
            </a:fld>
            <a:endParaRPr lang="en-US" altLang="zh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278885F-7D68-9C46-8C9B-C11CD70A9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9745580-D806-CE4D-AD6C-15D65563B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9593C3-243C-D84A-A12E-E553120C766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9266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D4EFC-32B5-0447-97E8-FD659482C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49C4F3-FF57-B744-B069-0DC5FE586A0E}" type="datetime1">
              <a:rPr lang="en-US" altLang="zh-CN"/>
              <a:pPr>
                <a:defRPr/>
              </a:pPr>
              <a:t>4/21/21</a:t>
            </a:fld>
            <a:endParaRPr lang="en-US" altLang="zh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01C6A0-C8EE-5147-B52C-723636C2D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8E697-BB23-BF4F-AC57-7B93CC0E4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33580E-098C-CE44-8C24-E792194442C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35566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7FCF88-39E9-7B40-96A1-3E921D63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F81C1E-79B6-9C4D-B491-D4D34BE94561}" type="datetime1">
              <a:rPr lang="en-US" altLang="zh-CN"/>
              <a:pPr>
                <a:defRPr/>
              </a:pPr>
              <a:t>4/21/21</a:t>
            </a:fld>
            <a:endParaRPr lang="en-US" altLang="zh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355954-0898-0D42-9CBC-F9654CB8E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BE011F-758E-C649-B584-28B7D291B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0B30FF-140E-924D-BF98-FBD29B7AA2B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2167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D53E35-25AA-9B40-97D5-6F194D83D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D7269B-7C0F-AD40-8D24-AA104A4793AE}" type="datetime1">
              <a:rPr lang="en-US" altLang="zh-CN"/>
              <a:pPr>
                <a:defRPr/>
              </a:pPr>
              <a:t>4/21/21</a:t>
            </a:fld>
            <a:endParaRPr lang="en-US" altLang="zh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949B2D-A78E-0947-BA91-3E5822BC8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D228DA-456C-8F4B-B3C2-4456DA798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67D20D-56C5-E04E-B539-15C1F2A9603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9065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>
            <a:extLst>
              <a:ext uri="{FF2B5EF4-FFF2-40B4-BE49-F238E27FC236}">
                <a16:creationId xmlns:a16="http://schemas.microsoft.com/office/drawing/2014/main" id="{E2D9F521-06BD-4B44-A382-0F6602137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208D28-CC43-3E40-9AD2-D89579B3AD11}" type="datetime1">
              <a:rPr lang="en-US" altLang="zh-CN"/>
              <a:pPr>
                <a:defRPr/>
              </a:pPr>
              <a:t>4/21/21</a:t>
            </a:fld>
            <a:endParaRPr lang="en-US" altLang="zh-CN"/>
          </a:p>
        </p:txBody>
      </p:sp>
      <p:sp>
        <p:nvSpPr>
          <p:cNvPr id="3" name="Footer Placeholder 21">
            <a:extLst>
              <a:ext uri="{FF2B5EF4-FFF2-40B4-BE49-F238E27FC236}">
                <a16:creationId xmlns:a16="http://schemas.microsoft.com/office/drawing/2014/main" id="{FE56F5E0-A681-1547-B080-54EF375A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17">
            <a:extLst>
              <a:ext uri="{FF2B5EF4-FFF2-40B4-BE49-F238E27FC236}">
                <a16:creationId xmlns:a16="http://schemas.microsoft.com/office/drawing/2014/main" id="{83A50B0F-A739-6644-8B36-831F29C15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F5F08D-56C2-8448-8AC0-6D5FFBD6F70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34316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487E95-10F6-1F42-B7B3-3ECC2329C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675ED4-8358-F744-88C4-064CA779AA4F}" type="datetime1">
              <a:rPr lang="en-US" altLang="zh-CN"/>
              <a:pPr>
                <a:defRPr/>
              </a:pPr>
              <a:t>4/21/21</a:t>
            </a:fld>
            <a:endParaRPr lang="en-US" altLang="zh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31C181-C253-2F44-B2C7-150052EB8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A3C168-08FC-CA4A-8B21-9F69D5554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4CB47C-32CC-7745-8FC4-985BA1EB1FF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7378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">
            <a:extLst>
              <a:ext uri="{FF2B5EF4-FFF2-40B4-BE49-F238E27FC236}">
                <a16:creationId xmlns:a16="http://schemas.microsoft.com/office/drawing/2014/main" id="{588073EE-7C63-7245-8098-D2A50133A67B}"/>
              </a:ext>
            </a:extLst>
          </p:cNvPr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altLang="zh-CN">
              <a:latin typeface="Lucida Sans Unicode" pitchFamily="34" charset="0"/>
              <a:ea typeface="宋体" charset="-122"/>
              <a:cs typeface="Arial" charset="0"/>
            </a:endParaRPr>
          </a:p>
        </p:txBody>
      </p:sp>
      <p:sp>
        <p:nvSpPr>
          <p:cNvPr id="6" name="Freeform 18">
            <a:extLst>
              <a:ext uri="{FF2B5EF4-FFF2-40B4-BE49-F238E27FC236}">
                <a16:creationId xmlns:a16="http://schemas.microsoft.com/office/drawing/2014/main" id="{8FB0DCBC-AD98-654E-A3C5-5ABFF3BCF149}"/>
              </a:ext>
            </a:extLst>
          </p:cNvPr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/>
            <a:gdLst>
              <a:gd name="T0" fmla="*/ 0 w 5591"/>
              <a:gd name="T1" fmla="*/ 0 h 588"/>
              <a:gd name="T2" fmla="*/ 5760 w 5591"/>
              <a:gd name="T3" fmla="*/ 0 h 588"/>
              <a:gd name="T4" fmla="*/ 5760 w 5591"/>
              <a:gd name="T5" fmla="*/ 528 h 588"/>
              <a:gd name="T6" fmla="*/ 48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  <a:cs typeface="Arial" charset="0"/>
            </a:endParaRPr>
          </a:p>
        </p:txBody>
      </p:sp>
      <p:sp>
        <p:nvSpPr>
          <p:cNvPr id="7" name="Right Triangle 19">
            <a:extLst>
              <a:ext uri="{FF2B5EF4-FFF2-40B4-BE49-F238E27FC236}">
                <a16:creationId xmlns:a16="http://schemas.microsoft.com/office/drawing/2014/main" id="{F5DA6742-778F-4649-BFAE-1BC75B40F4F4}"/>
              </a:ext>
            </a:extLst>
          </p:cNvPr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cxnSp>
        <p:nvCxnSpPr>
          <p:cNvPr id="8" name="Straight Connector 20">
            <a:extLst>
              <a:ext uri="{FF2B5EF4-FFF2-40B4-BE49-F238E27FC236}">
                <a16:creationId xmlns:a16="http://schemas.microsoft.com/office/drawing/2014/main" id="{E54D516B-34F2-1F46-B527-165737C975EE}"/>
              </a:ext>
            </a:extLst>
          </p:cNvPr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22">
            <a:extLst>
              <a:ext uri="{FF2B5EF4-FFF2-40B4-BE49-F238E27FC236}">
                <a16:creationId xmlns:a16="http://schemas.microsoft.com/office/drawing/2014/main" id="{88223B37-3CCF-4D4B-8C24-09C0E8BE8A04}"/>
              </a:ext>
            </a:extLst>
          </p:cNvPr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0" name="Chevron 23">
            <a:extLst>
              <a:ext uri="{FF2B5EF4-FFF2-40B4-BE49-F238E27FC236}">
                <a16:creationId xmlns:a16="http://schemas.microsoft.com/office/drawing/2014/main" id="{6A63A0D0-9AB1-2045-A5A4-C3626C5F9820}"/>
              </a:ext>
            </a:extLst>
          </p:cNvPr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AC170463-3BE3-264D-8294-7CF134083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DA63BE-B2D7-6D4E-9A5D-41666DAB5295}" type="datetime1">
              <a:rPr lang="en-US" altLang="zh-CN"/>
              <a:pPr>
                <a:defRPr/>
              </a:pPr>
              <a:t>4/21/21</a:t>
            </a:fld>
            <a:endParaRPr lang="en-US" altLang="zh-CN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77934501-C63A-5745-86B4-BCE64EFA5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9913" y="6408738"/>
            <a:ext cx="235108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501781EB-BE9A-024A-AC1B-7EBF6D3DE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2F4B53-CCA3-B743-8138-30DB74B7EB7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25153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6F292168-66D8-7647-8564-DA17B90AFC64}"/>
              </a:ext>
            </a:extLst>
          </p:cNvPr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altLang="zh-CN">
              <a:latin typeface="Lucida Sans Unicode" pitchFamily="34" charset="0"/>
              <a:ea typeface="宋体" charset="-122"/>
              <a:cs typeface="Arial" charset="0"/>
            </a:endParaRPr>
          </a:p>
        </p:txBody>
      </p:sp>
      <p:sp>
        <p:nvSpPr>
          <p:cNvPr id="1027" name="Freeform 11">
            <a:extLst>
              <a:ext uri="{FF2B5EF4-FFF2-40B4-BE49-F238E27FC236}">
                <a16:creationId xmlns:a16="http://schemas.microsoft.com/office/drawing/2014/main" id="{D23BD5C4-FEF9-9848-A67D-5B7E7CB029BF}"/>
              </a:ext>
            </a:extLst>
          </p:cNvPr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/>
            <a:gdLst>
              <a:gd name="T0" fmla="*/ 0 w 5591"/>
              <a:gd name="T1" fmla="*/ 0 h 588"/>
              <a:gd name="T2" fmla="*/ 5760 w 5591"/>
              <a:gd name="T3" fmla="*/ 0 h 588"/>
              <a:gd name="T4" fmla="*/ 5760 w 5591"/>
              <a:gd name="T5" fmla="*/ 528 h 588"/>
              <a:gd name="T6" fmla="*/ 48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  <a:cs typeface="Arial" charset="0"/>
            </a:endParaRPr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08D11D03-CBF1-424F-8752-00522C53EB64}"/>
              </a:ext>
            </a:extLst>
          </p:cNvPr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3D03D7E-0908-634C-8132-527BEE50E31B}"/>
              </a:ext>
            </a:extLst>
          </p:cNvPr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B7F114C7-89A4-164C-B03B-B1BB4E4D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33" name="Text Placeholder 29">
            <a:extLst>
              <a:ext uri="{FF2B5EF4-FFF2-40B4-BE49-F238E27FC236}">
                <a16:creationId xmlns:a16="http://schemas.microsoft.com/office/drawing/2014/main" id="{53DC31C2-7EDC-9349-9BEA-C0D8868E97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488CA22-B67C-734A-9DF4-DD8E89F3AA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000">
                <a:latin typeface="Lucida Sans Unicode" pitchFamily="34" charset="0"/>
                <a:ea typeface="宋体" charset="-122"/>
                <a:cs typeface="Arial" charset="0"/>
              </a:defRPr>
            </a:lvl1pPr>
          </a:lstStyle>
          <a:p>
            <a:pPr>
              <a:defRPr/>
            </a:pPr>
            <a:fld id="{178211C7-86B1-244B-A8FB-809D334110B5}" type="datetime1">
              <a:rPr lang="en-US" altLang="zh-CN"/>
              <a:pPr>
                <a:defRPr/>
              </a:pPr>
              <a:t>4/21/21</a:t>
            </a:fld>
            <a:endParaRPr lang="en-US" altLang="zh-CN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FE7E8EA2-95A1-EB4B-9B4C-538FB7F0B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B146C9-D02B-2944-9FE9-028B62418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Lucida Sans Unicode" panose="020B0602030504020204" pitchFamily="34" charset="0"/>
                <a:ea typeface="宋体" panose="02010600030101010101" pitchFamily="2" charset="-122"/>
              </a:defRPr>
            </a:lvl1pPr>
          </a:lstStyle>
          <a:p>
            <a:fld id="{FFC9916B-0C6D-5D42-958F-16A084ED7741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1" name="Action Button: Back or Previous 10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0F7A4C60-F5CF-4441-B727-BEA7B43C47AD}"/>
              </a:ext>
            </a:extLst>
          </p:cNvPr>
          <p:cNvSpPr/>
          <p:nvPr/>
        </p:nvSpPr>
        <p:spPr>
          <a:xfrm>
            <a:off x="8305800" y="152400"/>
            <a:ext cx="304800" cy="304800"/>
          </a:xfrm>
          <a:prstGeom prst="actionButtonBackPreviou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zh-CN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6" name="Action Button: Forward or Next 1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8A03C9F-3320-9F41-9012-34928F791B96}"/>
              </a:ext>
            </a:extLst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zh-CN">
              <a:solidFill>
                <a:srgbClr val="000000"/>
              </a:solidFill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06" r:id="rId7"/>
    <p:sldLayoutId id="2147483816" r:id="rId8"/>
    <p:sldLayoutId id="2147483817" r:id="rId9"/>
    <p:sldLayoutId id="2147483807" r:id="rId10"/>
    <p:sldLayoutId id="2147483808" r:id="rId11"/>
    <p:sldLayoutId id="2147483818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2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2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Char char="»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56B42-9F55-A64D-B753-3E2A242725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Chapter </a:t>
            </a:r>
            <a:r>
              <a:rPr lang="en-US" altLang="zh-CN" dirty="0"/>
              <a:t>13</a:t>
            </a:r>
            <a:br>
              <a:rPr lang="en-US" altLang="zh-CN" dirty="0"/>
            </a:br>
            <a:r>
              <a:rPr lang="en-US" altLang="zh-CN" dirty="0"/>
              <a:t>JavaFX</a:t>
            </a:r>
            <a:r>
              <a:rPr lang="zh-CN" altLang="en-US" dirty="0"/>
              <a:t> </a:t>
            </a:r>
            <a:r>
              <a:rPr lang="en-US" dirty="0"/>
              <a:t>GUI : Part </a:t>
            </a:r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7EC4C0-8D4C-804C-97A0-63CAF82337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1268" name="副标题 4">
            <a:extLst>
              <a:ext uri="{FF2B5EF4-FFF2-40B4-BE49-F238E27FC236}">
                <a16:creationId xmlns:a16="http://schemas.microsoft.com/office/drawing/2014/main" id="{2DA5989F-4433-3449-A360-C49BC935BB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611563"/>
            <a:ext cx="7772400" cy="1200150"/>
          </a:xfrm>
        </p:spPr>
        <p:txBody>
          <a:bodyPr/>
          <a:lstStyle/>
          <a:p>
            <a:pPr marR="0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>
            <a:extLst>
              <a:ext uri="{FF2B5EF4-FFF2-40B4-BE49-F238E27FC236}">
                <a16:creationId xmlns:a16="http://schemas.microsoft.com/office/drawing/2014/main" id="{8086114A-1625-B240-BBF3-C00533CB3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pPr eaLnBrk="1" hangingPunct="1"/>
              <a:t>10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dirty="0">
                <a:solidFill>
                  <a:srgbClr val="3380E6"/>
                </a:solidFill>
                <a:latin typeface="Lucida Console"/>
              </a:rPr>
              <a:t>13.2 </a:t>
            </a:r>
            <a:r>
              <a:rPr lang="en" altLang="zh-CN" sz="4000" dirty="0">
                <a:solidFill>
                  <a:srgbClr val="3380E6"/>
                </a:solidFill>
                <a:latin typeface="Lucida Console"/>
              </a:rPr>
              <a:t>Laying Out Nodes in a</a:t>
            </a:r>
            <a:br>
              <a:rPr lang="en" altLang="zh-CN" sz="4000" dirty="0">
                <a:solidFill>
                  <a:srgbClr val="3380E6"/>
                </a:solidFill>
                <a:latin typeface="Lucida Console"/>
              </a:rPr>
            </a:br>
            <a:r>
              <a:rPr lang="en" altLang="zh-CN" sz="4000" dirty="0">
                <a:solidFill>
                  <a:srgbClr val="3380E6"/>
                </a:solidFill>
                <a:latin typeface="Lucida Console"/>
              </a:rPr>
              <a:t>Scene Graph</a:t>
            </a:r>
            <a:endParaRPr lang="zh-CN" altLang="zh-CN" sz="40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194564" name="Rectangle 3">
            <a:extLst>
              <a:ext uri="{FF2B5EF4-FFF2-40B4-BE49-F238E27FC236}">
                <a16:creationId xmlns:a16="http://schemas.microsoft.com/office/drawing/2014/main" id="{FC566A83-4761-A742-910D-309E8AB0584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417638"/>
            <a:ext cx="8328025" cy="4525962"/>
          </a:xfrm>
        </p:spPr>
        <p:txBody>
          <a:bodyPr/>
          <a:lstStyle/>
          <a:p>
            <a:pPr marL="201612" indent="0" eaLnBrk="1" hangingPunct="1"/>
            <a:r>
              <a:rPr lang="en" altLang="zh-CN" sz="3200" dirty="0" err="1"/>
              <a:t>FlowPane</a:t>
            </a:r>
            <a:r>
              <a:rPr lang="zh-CN" altLang="en-US" sz="3200" dirty="0"/>
              <a:t>：</a:t>
            </a:r>
            <a:endParaRPr lang="en-US" altLang="zh-CN" sz="3200" dirty="0"/>
          </a:p>
          <a:p>
            <a:pPr marL="457200" lvl="1" indent="0" eaLnBrk="1" hangingPunct="1"/>
            <a:r>
              <a:rPr lang="en" altLang="zh-CN" dirty="0"/>
              <a:t>Lays out nodes consecutively—either horizontally or vertically. When the boundary for the pane is reached, the nodes wrap to a new line in a horizontal </a:t>
            </a:r>
            <a:r>
              <a:rPr lang="en" altLang="zh-CN" dirty="0" err="1"/>
              <a:t>FlowPane</a:t>
            </a:r>
            <a:r>
              <a:rPr lang="en" altLang="zh-CN" dirty="0"/>
              <a:t> or a new column in a vertical </a:t>
            </a:r>
            <a:r>
              <a:rPr lang="en" altLang="zh-CN" dirty="0" err="1"/>
              <a:t>FlowPane</a:t>
            </a:r>
            <a:r>
              <a:rPr lang="en" altLang="zh-CN" dirty="0"/>
              <a:t>.</a:t>
            </a:r>
          </a:p>
          <a:p>
            <a:pPr marL="457200" lvl="1" indent="0" eaLnBrk="1" hangingPunct="1"/>
            <a:endParaRPr lang="en" altLang="zh-CN" sz="2800" dirty="0"/>
          </a:p>
          <a:p>
            <a:pPr lvl="1"/>
            <a:endParaRPr lang="en" altLang="zh-CN" dirty="0"/>
          </a:p>
          <a:p>
            <a:pPr lvl="1"/>
            <a:endParaRPr lang="en" altLang="zh-CN" dirty="0"/>
          </a:p>
          <a:p>
            <a:pPr marL="457200" lvl="1" indent="0" eaLnBrk="1" hangingPunct="1"/>
            <a:endParaRPr lang="en-US" altLang="zh-CN" sz="24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1BCB04-3E49-7748-A3EE-E58B92ED5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9000"/>
            <a:ext cx="4394200" cy="2603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D796987-F1BC-0543-9057-AE2522554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3441032"/>
            <a:ext cx="16891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04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>
            <a:extLst>
              <a:ext uri="{FF2B5EF4-FFF2-40B4-BE49-F238E27FC236}">
                <a16:creationId xmlns:a16="http://schemas.microsoft.com/office/drawing/2014/main" id="{8086114A-1625-B240-BBF3-C00533CB3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pPr eaLnBrk="1" hangingPunct="1"/>
              <a:t>11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dirty="0">
                <a:solidFill>
                  <a:srgbClr val="3380E6"/>
                </a:solidFill>
                <a:latin typeface="Lucida Console"/>
              </a:rPr>
              <a:t>13.2 </a:t>
            </a:r>
            <a:r>
              <a:rPr lang="en" altLang="zh-CN" sz="4000" dirty="0">
                <a:solidFill>
                  <a:srgbClr val="3380E6"/>
                </a:solidFill>
                <a:latin typeface="Lucida Console"/>
              </a:rPr>
              <a:t>Laying Out Nodes in a</a:t>
            </a:r>
            <a:br>
              <a:rPr lang="en" altLang="zh-CN" sz="4000" dirty="0">
                <a:solidFill>
                  <a:srgbClr val="3380E6"/>
                </a:solidFill>
                <a:latin typeface="Lucida Console"/>
              </a:rPr>
            </a:br>
            <a:r>
              <a:rPr lang="en" altLang="zh-CN" sz="4000" dirty="0">
                <a:solidFill>
                  <a:srgbClr val="3380E6"/>
                </a:solidFill>
                <a:latin typeface="Lucida Console"/>
              </a:rPr>
              <a:t>Scene Graph</a:t>
            </a:r>
            <a:endParaRPr lang="zh-CN" altLang="zh-CN" sz="40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194564" name="Rectangle 3">
            <a:extLst>
              <a:ext uri="{FF2B5EF4-FFF2-40B4-BE49-F238E27FC236}">
                <a16:creationId xmlns:a16="http://schemas.microsoft.com/office/drawing/2014/main" id="{FC566A83-4761-A742-910D-309E8AB0584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pPr marL="201612" indent="0" eaLnBrk="1" hangingPunct="1"/>
            <a:r>
              <a:rPr lang="en" altLang="zh-CN" sz="3200" dirty="0"/>
              <a:t>Example</a:t>
            </a:r>
            <a:r>
              <a:rPr lang="zh-CN" altLang="en-US" sz="3200" dirty="0"/>
              <a:t>：</a:t>
            </a:r>
            <a:endParaRPr lang="en" altLang="zh-CN" sz="3200" dirty="0"/>
          </a:p>
          <a:p>
            <a:pPr lvl="1"/>
            <a:endParaRPr lang="en" altLang="zh-CN" dirty="0"/>
          </a:p>
          <a:p>
            <a:pPr lvl="1"/>
            <a:endParaRPr lang="en" altLang="zh-CN" dirty="0"/>
          </a:p>
          <a:p>
            <a:pPr marL="457200" lvl="1" indent="0" eaLnBrk="1" hangingPunct="1"/>
            <a:endParaRPr lang="en-US" altLang="zh-CN" sz="24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AF8FC40-886B-1142-827F-2812E2D6553E}"/>
              </a:ext>
            </a:extLst>
          </p:cNvPr>
          <p:cNvSpPr/>
          <p:nvPr/>
        </p:nvSpPr>
        <p:spPr>
          <a:xfrm>
            <a:off x="228601" y="2413338"/>
            <a:ext cx="8915400" cy="3108543"/>
          </a:xfrm>
          <a:prstGeom prst="rect">
            <a:avLst/>
          </a:prstGeom>
          <a:solidFill>
            <a:srgbClr val="FFC819"/>
          </a:solidFill>
        </p:spPr>
        <p:txBody>
          <a:bodyPr wrap="square">
            <a:spAutoFit/>
          </a:bodyPr>
          <a:lstStyle/>
          <a:p>
            <a:r>
              <a:rPr lang="en" altLang="zh-CN" sz="2800" dirty="0"/>
              <a:t>Image images[] = { ... }; </a:t>
            </a:r>
          </a:p>
          <a:p>
            <a:r>
              <a:rPr lang="en" altLang="zh-CN" sz="2800" dirty="0" err="1"/>
              <a:t>FlowPane</a:t>
            </a:r>
            <a:r>
              <a:rPr lang="en" altLang="zh-CN" sz="2800" dirty="0"/>
              <a:t> flow = new </a:t>
            </a:r>
            <a:r>
              <a:rPr lang="en" altLang="zh-CN" sz="2800" dirty="0" err="1"/>
              <a:t>FlowPane</a:t>
            </a:r>
            <a:r>
              <a:rPr lang="en" altLang="zh-CN" sz="2800" dirty="0"/>
              <a:t>(); </a:t>
            </a:r>
          </a:p>
          <a:p>
            <a:r>
              <a:rPr lang="en" altLang="zh-CN" sz="2800" dirty="0" err="1"/>
              <a:t>flow.setVgap</a:t>
            </a:r>
            <a:r>
              <a:rPr lang="en" altLang="zh-CN" sz="2800" dirty="0"/>
              <a:t>(8); </a:t>
            </a:r>
          </a:p>
          <a:p>
            <a:r>
              <a:rPr lang="en" altLang="zh-CN" sz="2800" dirty="0" err="1"/>
              <a:t>flow.setHgap</a:t>
            </a:r>
            <a:r>
              <a:rPr lang="en" altLang="zh-CN" sz="2800" dirty="0"/>
              <a:t>(4); </a:t>
            </a:r>
          </a:p>
          <a:p>
            <a:r>
              <a:rPr lang="en" altLang="zh-CN" sz="2800" dirty="0" err="1"/>
              <a:t>flow.setPrefWrapLength</a:t>
            </a:r>
            <a:r>
              <a:rPr lang="en" altLang="zh-CN" sz="2800" dirty="0"/>
              <a:t>(300); // preferred width = 300 </a:t>
            </a:r>
          </a:p>
          <a:p>
            <a:r>
              <a:rPr lang="en" altLang="zh-CN" sz="2800" dirty="0"/>
              <a:t>for (</a:t>
            </a:r>
            <a:r>
              <a:rPr lang="en" altLang="zh-CN" sz="2800" dirty="0" err="1"/>
              <a:t>int</a:t>
            </a:r>
            <a:r>
              <a:rPr lang="en" altLang="zh-CN" sz="2800" dirty="0"/>
              <a:t> </a:t>
            </a:r>
            <a:r>
              <a:rPr lang="en" altLang="zh-CN" sz="2800" dirty="0" err="1"/>
              <a:t>i</a:t>
            </a:r>
            <a:r>
              <a:rPr lang="en" altLang="zh-CN" sz="2800" dirty="0"/>
              <a:t> = 0; </a:t>
            </a:r>
            <a:r>
              <a:rPr lang="en" altLang="zh-CN" sz="2800" dirty="0" err="1"/>
              <a:t>i</a:t>
            </a:r>
            <a:r>
              <a:rPr lang="en" altLang="zh-CN" sz="2800" dirty="0"/>
              <a:t> &lt; </a:t>
            </a:r>
            <a:r>
              <a:rPr lang="en" altLang="zh-CN" sz="2800" dirty="0" err="1"/>
              <a:t>images.length</a:t>
            </a:r>
            <a:r>
              <a:rPr lang="en" altLang="zh-CN" sz="2800" dirty="0"/>
              <a:t>; </a:t>
            </a:r>
            <a:r>
              <a:rPr lang="en" altLang="zh-CN" sz="2800" dirty="0" err="1"/>
              <a:t>i</a:t>
            </a:r>
            <a:r>
              <a:rPr lang="en" altLang="zh-CN" sz="2800" dirty="0"/>
              <a:t>++) { </a:t>
            </a:r>
            <a:r>
              <a:rPr lang="en" altLang="zh-CN" sz="2800" dirty="0" err="1"/>
              <a:t>flow.getChildren</a:t>
            </a:r>
            <a:r>
              <a:rPr lang="en" altLang="zh-CN" sz="2800" dirty="0"/>
              <a:t>().add(new </a:t>
            </a:r>
            <a:r>
              <a:rPr lang="en" altLang="zh-CN" sz="2800" dirty="0" err="1"/>
              <a:t>ImageView</a:t>
            </a:r>
            <a:r>
              <a:rPr lang="en" altLang="zh-CN" sz="2800" dirty="0"/>
              <a:t>(image[</a:t>
            </a:r>
            <a:r>
              <a:rPr lang="en" altLang="zh-CN" sz="2800" dirty="0" err="1"/>
              <a:t>i</a:t>
            </a:r>
            <a:r>
              <a:rPr lang="en" altLang="zh-CN" sz="2800" dirty="0"/>
              <a:t>]); }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71796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>
            <a:extLst>
              <a:ext uri="{FF2B5EF4-FFF2-40B4-BE49-F238E27FC236}">
                <a16:creationId xmlns:a16="http://schemas.microsoft.com/office/drawing/2014/main" id="{8086114A-1625-B240-BBF3-C00533CB3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pPr eaLnBrk="1" hangingPunct="1"/>
              <a:t>12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dirty="0">
                <a:solidFill>
                  <a:srgbClr val="3380E6"/>
                </a:solidFill>
                <a:latin typeface="Lucida Console"/>
              </a:rPr>
              <a:t>13.2 </a:t>
            </a:r>
            <a:r>
              <a:rPr lang="en" altLang="zh-CN" sz="4000" dirty="0">
                <a:solidFill>
                  <a:srgbClr val="3380E6"/>
                </a:solidFill>
                <a:latin typeface="Lucida Console"/>
              </a:rPr>
              <a:t>Laying Out Nodes in a</a:t>
            </a:r>
            <a:br>
              <a:rPr lang="en" altLang="zh-CN" sz="4000" dirty="0">
                <a:solidFill>
                  <a:srgbClr val="3380E6"/>
                </a:solidFill>
                <a:latin typeface="Lucida Console"/>
              </a:rPr>
            </a:br>
            <a:r>
              <a:rPr lang="en" altLang="zh-CN" sz="4000" dirty="0">
                <a:solidFill>
                  <a:srgbClr val="3380E6"/>
                </a:solidFill>
                <a:latin typeface="Lucida Console"/>
              </a:rPr>
              <a:t>Scene Graph</a:t>
            </a:r>
            <a:endParaRPr lang="zh-CN" altLang="zh-CN" sz="40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194564" name="Rectangle 3">
            <a:extLst>
              <a:ext uri="{FF2B5EF4-FFF2-40B4-BE49-F238E27FC236}">
                <a16:creationId xmlns:a16="http://schemas.microsoft.com/office/drawing/2014/main" id="{FC566A83-4761-A742-910D-309E8AB0584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pPr marL="201612" indent="0" eaLnBrk="1" hangingPunct="1"/>
            <a:r>
              <a:rPr lang="en" altLang="zh-CN" dirty="0" err="1"/>
              <a:t>GridPane</a:t>
            </a:r>
            <a:r>
              <a:rPr lang="zh-CN" altLang="en-US" sz="3200" dirty="0"/>
              <a:t>：</a:t>
            </a:r>
            <a:endParaRPr lang="en-US" altLang="zh-CN" sz="3200" dirty="0"/>
          </a:p>
          <a:p>
            <a:pPr marL="457200" lvl="1" indent="0" eaLnBrk="1" hangingPunct="1"/>
            <a:r>
              <a:rPr lang="en" altLang="zh-CN" dirty="0"/>
              <a:t>Creates a flexible grid for laying out nodes in rows and</a:t>
            </a:r>
            <a:r>
              <a:rPr lang="zh-CN" altLang="en-US" dirty="0"/>
              <a:t> </a:t>
            </a:r>
            <a:r>
              <a:rPr lang="en" altLang="zh-CN" dirty="0"/>
              <a:t>columns</a:t>
            </a:r>
            <a:r>
              <a:rPr lang="en-US" altLang="zh-CN" dirty="0"/>
              <a:t>.</a:t>
            </a:r>
            <a:endParaRPr lang="en" altLang="zh-CN" dirty="0"/>
          </a:p>
          <a:p>
            <a:pPr marL="457200" lvl="1" indent="0" eaLnBrk="1" hangingPunct="1"/>
            <a:endParaRPr lang="en" altLang="zh-CN" sz="2800" dirty="0"/>
          </a:p>
          <a:p>
            <a:pPr lvl="1"/>
            <a:endParaRPr lang="en" altLang="zh-CN" dirty="0"/>
          </a:p>
          <a:p>
            <a:pPr lvl="1"/>
            <a:endParaRPr lang="en" altLang="zh-CN" dirty="0"/>
          </a:p>
          <a:p>
            <a:pPr marL="457200" lvl="1" indent="0" eaLnBrk="1" hangingPunct="1"/>
            <a:endParaRPr lang="en-US" altLang="zh-CN" sz="24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468FBE0-39F7-534A-8FF7-353586E0F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999" y="2823368"/>
            <a:ext cx="4257939" cy="182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283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>
            <a:extLst>
              <a:ext uri="{FF2B5EF4-FFF2-40B4-BE49-F238E27FC236}">
                <a16:creationId xmlns:a16="http://schemas.microsoft.com/office/drawing/2014/main" id="{8086114A-1625-B240-BBF3-C00533CB3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pPr eaLnBrk="1" hangingPunct="1"/>
              <a:t>13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dirty="0">
                <a:solidFill>
                  <a:srgbClr val="3380E6"/>
                </a:solidFill>
                <a:latin typeface="Lucida Console"/>
              </a:rPr>
              <a:t>13.2 </a:t>
            </a:r>
            <a:r>
              <a:rPr lang="en" altLang="zh-CN" sz="4000" dirty="0">
                <a:solidFill>
                  <a:srgbClr val="3380E6"/>
                </a:solidFill>
                <a:latin typeface="Lucida Console"/>
              </a:rPr>
              <a:t>Laying Out Nodes in a</a:t>
            </a:r>
            <a:br>
              <a:rPr lang="en" altLang="zh-CN" sz="4000" dirty="0">
                <a:solidFill>
                  <a:srgbClr val="3380E6"/>
                </a:solidFill>
                <a:latin typeface="Lucida Console"/>
              </a:rPr>
            </a:br>
            <a:r>
              <a:rPr lang="en" altLang="zh-CN" sz="4000" dirty="0">
                <a:solidFill>
                  <a:srgbClr val="3380E6"/>
                </a:solidFill>
                <a:latin typeface="Lucida Console"/>
              </a:rPr>
              <a:t>Scene Graph</a:t>
            </a:r>
            <a:endParaRPr lang="zh-CN" altLang="zh-CN" sz="40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194564" name="Rectangle 3">
            <a:extLst>
              <a:ext uri="{FF2B5EF4-FFF2-40B4-BE49-F238E27FC236}">
                <a16:creationId xmlns:a16="http://schemas.microsoft.com/office/drawing/2014/main" id="{FC566A83-4761-A742-910D-309E8AB0584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pPr marL="201612" indent="0" eaLnBrk="1" hangingPunct="1"/>
            <a:r>
              <a:rPr lang="en" altLang="zh-CN" sz="3200" dirty="0"/>
              <a:t>Example</a:t>
            </a:r>
            <a:r>
              <a:rPr lang="zh-CN" altLang="en-US" sz="3200" dirty="0"/>
              <a:t>：</a:t>
            </a:r>
            <a:endParaRPr lang="en" altLang="zh-CN" sz="3200" dirty="0"/>
          </a:p>
          <a:p>
            <a:pPr lvl="1"/>
            <a:endParaRPr lang="en" altLang="zh-CN" dirty="0"/>
          </a:p>
          <a:p>
            <a:pPr lvl="1"/>
            <a:endParaRPr lang="en" altLang="zh-CN" dirty="0"/>
          </a:p>
          <a:p>
            <a:pPr marL="457200" lvl="1" indent="0" eaLnBrk="1" hangingPunct="1"/>
            <a:endParaRPr lang="en-US" altLang="zh-CN" sz="24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FB062BF-8054-EB4E-BA35-928F303D9B67}"/>
              </a:ext>
            </a:extLst>
          </p:cNvPr>
          <p:cNvSpPr/>
          <p:nvPr/>
        </p:nvSpPr>
        <p:spPr>
          <a:xfrm>
            <a:off x="228600" y="2052026"/>
            <a:ext cx="8785224" cy="1384995"/>
          </a:xfrm>
          <a:prstGeom prst="rect">
            <a:avLst/>
          </a:prstGeom>
          <a:solidFill>
            <a:srgbClr val="FFC819"/>
          </a:solidFill>
        </p:spPr>
        <p:txBody>
          <a:bodyPr wrap="square">
            <a:spAutoFit/>
          </a:bodyPr>
          <a:lstStyle/>
          <a:p>
            <a:r>
              <a:rPr lang="en" altLang="zh-CN" sz="2800" dirty="0" err="1"/>
              <a:t>GridPane</a:t>
            </a:r>
            <a:r>
              <a:rPr lang="en" altLang="zh-CN" sz="2800" dirty="0"/>
              <a:t> </a:t>
            </a:r>
            <a:r>
              <a:rPr lang="en" altLang="zh-CN" sz="2800" dirty="0" err="1"/>
              <a:t>gridpane</a:t>
            </a:r>
            <a:r>
              <a:rPr lang="en" altLang="zh-CN" sz="2800" dirty="0"/>
              <a:t> = new </a:t>
            </a:r>
            <a:r>
              <a:rPr lang="en" altLang="zh-CN" sz="2800" dirty="0" err="1"/>
              <a:t>GridPane</a:t>
            </a:r>
            <a:r>
              <a:rPr lang="en" altLang="zh-CN" sz="2800" dirty="0"/>
              <a:t>(); </a:t>
            </a:r>
            <a:r>
              <a:rPr lang="en" altLang="zh-CN" sz="2800" b="1" dirty="0" err="1"/>
              <a:t>gridpane.add</a:t>
            </a:r>
            <a:r>
              <a:rPr lang="en" altLang="zh-CN" sz="2800" b="1" dirty="0"/>
              <a:t>(new Button(), 1, 0);</a:t>
            </a:r>
            <a:r>
              <a:rPr lang="en" altLang="zh-CN" sz="2800" dirty="0"/>
              <a:t> // column=1 row=0 </a:t>
            </a:r>
          </a:p>
          <a:p>
            <a:r>
              <a:rPr lang="en" altLang="zh-CN" sz="2800" b="1" dirty="0" err="1"/>
              <a:t>gridpane.add</a:t>
            </a:r>
            <a:r>
              <a:rPr lang="en" altLang="zh-CN" sz="2800" b="1" dirty="0"/>
              <a:t>(new Label(), 2, 0);</a:t>
            </a:r>
            <a:r>
              <a:rPr lang="en" altLang="zh-CN" sz="2800" dirty="0"/>
              <a:t> // column=2 row=0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53434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245E600-4096-2246-BE04-0EE6F82491EC}"/>
              </a:ext>
            </a:extLst>
          </p:cNvPr>
          <p:cNvSpPr/>
          <p:nvPr/>
        </p:nvSpPr>
        <p:spPr>
          <a:xfrm>
            <a:off x="203993" y="582067"/>
            <a:ext cx="8736013" cy="5693866"/>
          </a:xfrm>
          <a:prstGeom prst="rect">
            <a:avLst/>
          </a:prstGeom>
          <a:solidFill>
            <a:srgbClr val="FFC819"/>
          </a:solidFill>
        </p:spPr>
        <p:txBody>
          <a:bodyPr wrap="square">
            <a:spAutoFit/>
          </a:bodyPr>
          <a:lstStyle/>
          <a:p>
            <a:r>
              <a:rPr lang="en" altLang="zh-CN" sz="2800" dirty="0" err="1"/>
              <a:t>GridPane</a:t>
            </a:r>
            <a:r>
              <a:rPr lang="en" altLang="zh-CN" sz="2800" dirty="0"/>
              <a:t> </a:t>
            </a:r>
            <a:r>
              <a:rPr lang="en" altLang="zh-CN" sz="2800" dirty="0" err="1"/>
              <a:t>gridpane</a:t>
            </a:r>
            <a:r>
              <a:rPr lang="en" altLang="zh-CN" sz="2800" dirty="0"/>
              <a:t> = new </a:t>
            </a:r>
            <a:r>
              <a:rPr lang="en" altLang="zh-CN" sz="2800" dirty="0" err="1"/>
              <a:t>GridPane</a:t>
            </a:r>
            <a:r>
              <a:rPr lang="en" altLang="zh-CN" sz="2800" dirty="0"/>
              <a:t>();</a:t>
            </a:r>
          </a:p>
          <a:p>
            <a:r>
              <a:rPr lang="en" altLang="zh-CN" sz="2800" dirty="0"/>
              <a:t> // Set one constraint at a time... </a:t>
            </a:r>
          </a:p>
          <a:p>
            <a:r>
              <a:rPr lang="en" altLang="zh-CN" sz="2800" dirty="0"/>
              <a:t>// Places the button at the first row and second column Button button = new Button(); </a:t>
            </a:r>
          </a:p>
          <a:p>
            <a:r>
              <a:rPr lang="en" altLang="zh-CN" sz="2800" b="1" dirty="0" err="1"/>
              <a:t>GridPane.setRowIndex</a:t>
            </a:r>
            <a:r>
              <a:rPr lang="en" altLang="zh-CN" sz="2800" b="1" dirty="0"/>
              <a:t>(button, 0); </a:t>
            </a:r>
            <a:r>
              <a:rPr lang="en" altLang="zh-CN" sz="2800" b="1" dirty="0" err="1"/>
              <a:t>GridPane.setColumnIndex</a:t>
            </a:r>
            <a:r>
              <a:rPr lang="en" altLang="zh-CN" sz="2800" b="1" dirty="0"/>
              <a:t>(button, 1);</a:t>
            </a:r>
            <a:r>
              <a:rPr lang="en" altLang="zh-CN" sz="2800" dirty="0"/>
              <a:t> </a:t>
            </a:r>
          </a:p>
          <a:p>
            <a:r>
              <a:rPr lang="en" altLang="zh-CN" sz="2800" dirty="0"/>
              <a:t>// or convenience methods set more than one constraint at once... </a:t>
            </a:r>
          </a:p>
          <a:p>
            <a:r>
              <a:rPr lang="en" altLang="zh-CN" sz="2800" dirty="0"/>
              <a:t>Label label = new Label(); </a:t>
            </a:r>
          </a:p>
          <a:p>
            <a:r>
              <a:rPr lang="en" altLang="zh-CN" sz="2800" b="1" dirty="0" err="1"/>
              <a:t>GridPane.setConstraints</a:t>
            </a:r>
            <a:r>
              <a:rPr lang="en" altLang="zh-CN" sz="2800" b="1" dirty="0"/>
              <a:t>(label, 2, 0);</a:t>
            </a:r>
            <a:r>
              <a:rPr lang="en" altLang="zh-CN" sz="2800" dirty="0"/>
              <a:t> </a:t>
            </a:r>
          </a:p>
          <a:p>
            <a:r>
              <a:rPr lang="en" altLang="zh-CN" sz="2800" dirty="0"/>
              <a:t>// column=2 row=0 // don't forget to add children to </a:t>
            </a:r>
            <a:r>
              <a:rPr lang="en" altLang="zh-CN" sz="2800" dirty="0" err="1"/>
              <a:t>gridpane</a:t>
            </a:r>
            <a:r>
              <a:rPr lang="en" altLang="zh-CN" sz="2800" dirty="0"/>
              <a:t> </a:t>
            </a:r>
          </a:p>
          <a:p>
            <a:r>
              <a:rPr lang="en" altLang="zh-CN" sz="2800" b="1" dirty="0" err="1"/>
              <a:t>gridpane.getChildren</a:t>
            </a:r>
            <a:r>
              <a:rPr lang="en" altLang="zh-CN" sz="2800" b="1" dirty="0"/>
              <a:t>().</a:t>
            </a:r>
            <a:r>
              <a:rPr lang="en" altLang="zh-CN" sz="2800" b="1" dirty="0" err="1"/>
              <a:t>addAll</a:t>
            </a:r>
            <a:r>
              <a:rPr lang="en" altLang="zh-CN" sz="2800" b="1" dirty="0"/>
              <a:t>(button, label);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60569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>
            <a:extLst>
              <a:ext uri="{FF2B5EF4-FFF2-40B4-BE49-F238E27FC236}">
                <a16:creationId xmlns:a16="http://schemas.microsoft.com/office/drawing/2014/main" id="{8086114A-1625-B240-BBF3-C00533CB3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pPr eaLnBrk="1" hangingPunct="1"/>
              <a:t>15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dirty="0">
                <a:solidFill>
                  <a:srgbClr val="3380E6"/>
                </a:solidFill>
                <a:latin typeface="Lucida Console"/>
              </a:rPr>
              <a:t>13.2 </a:t>
            </a:r>
            <a:r>
              <a:rPr lang="en" altLang="zh-CN" sz="4000" dirty="0">
                <a:solidFill>
                  <a:srgbClr val="3380E6"/>
                </a:solidFill>
                <a:latin typeface="Lucida Console"/>
              </a:rPr>
              <a:t>Laying Out Nodes in a</a:t>
            </a:r>
            <a:br>
              <a:rPr lang="en" altLang="zh-CN" sz="4000" dirty="0">
                <a:solidFill>
                  <a:srgbClr val="3380E6"/>
                </a:solidFill>
                <a:latin typeface="Lucida Console"/>
              </a:rPr>
            </a:br>
            <a:r>
              <a:rPr lang="en" altLang="zh-CN" sz="4000" dirty="0">
                <a:solidFill>
                  <a:srgbClr val="3380E6"/>
                </a:solidFill>
                <a:latin typeface="Lucida Console"/>
              </a:rPr>
              <a:t>Scene Graph</a:t>
            </a:r>
            <a:endParaRPr lang="zh-CN" altLang="zh-CN" sz="40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194564" name="Rectangle 3">
            <a:extLst>
              <a:ext uri="{FF2B5EF4-FFF2-40B4-BE49-F238E27FC236}">
                <a16:creationId xmlns:a16="http://schemas.microsoft.com/office/drawing/2014/main" id="{FC566A83-4761-A742-910D-309E8AB0584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pPr marL="201612" indent="0" eaLnBrk="1" hangingPunct="1"/>
            <a:r>
              <a:rPr lang="en" altLang="zh-CN" sz="3200" dirty="0"/>
              <a:t>Pane</a:t>
            </a:r>
            <a:r>
              <a:rPr lang="zh-CN" altLang="en-US" sz="4000" dirty="0"/>
              <a:t>：</a:t>
            </a:r>
            <a:endParaRPr lang="en-US" altLang="zh-CN" sz="4000" dirty="0"/>
          </a:p>
          <a:p>
            <a:pPr lvl="1"/>
            <a:r>
              <a:rPr lang="en" altLang="zh-CN" sz="2400" dirty="0"/>
              <a:t>The base class for layout panes. This can be used to position nodes at fixed</a:t>
            </a:r>
            <a:r>
              <a:rPr lang="zh-CN" altLang="en-US" sz="2400" dirty="0"/>
              <a:t> </a:t>
            </a:r>
            <a:r>
              <a:rPr lang="en" altLang="zh-CN" sz="2400" dirty="0"/>
              <a:t>locations—known as absolute</a:t>
            </a:r>
            <a:r>
              <a:rPr lang="zh-CN" altLang="en-US" sz="2400" dirty="0"/>
              <a:t> </a:t>
            </a:r>
            <a:r>
              <a:rPr lang="en" altLang="zh-CN" sz="2400" dirty="0"/>
              <a:t>positioning.</a:t>
            </a:r>
          </a:p>
          <a:p>
            <a:pPr marL="457200" lvl="1" indent="0" eaLnBrk="1" hangingPunct="1"/>
            <a:endParaRPr lang="en" altLang="zh-CN" sz="3600" dirty="0"/>
          </a:p>
          <a:p>
            <a:pPr lvl="1"/>
            <a:endParaRPr lang="en" altLang="zh-CN" dirty="0"/>
          </a:p>
          <a:p>
            <a:pPr lvl="1"/>
            <a:endParaRPr lang="en" altLang="zh-CN" dirty="0"/>
          </a:p>
          <a:p>
            <a:pPr marL="457200" lvl="1" indent="0" eaLnBrk="1" hangingPunct="1"/>
            <a:endParaRPr lang="en-US" altLang="zh-CN" sz="24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0462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>
            <a:extLst>
              <a:ext uri="{FF2B5EF4-FFF2-40B4-BE49-F238E27FC236}">
                <a16:creationId xmlns:a16="http://schemas.microsoft.com/office/drawing/2014/main" id="{8086114A-1625-B240-BBF3-C00533CB3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pPr eaLnBrk="1" hangingPunct="1"/>
              <a:t>16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dirty="0">
                <a:solidFill>
                  <a:srgbClr val="3380E6"/>
                </a:solidFill>
                <a:latin typeface="Lucida Console"/>
              </a:rPr>
              <a:t>13.2 </a:t>
            </a:r>
            <a:r>
              <a:rPr lang="en" altLang="zh-CN" sz="4000" dirty="0">
                <a:solidFill>
                  <a:srgbClr val="3380E6"/>
                </a:solidFill>
                <a:latin typeface="Lucida Console"/>
              </a:rPr>
              <a:t>Laying Out Nodes in a</a:t>
            </a:r>
            <a:br>
              <a:rPr lang="en" altLang="zh-CN" sz="4000" dirty="0">
                <a:solidFill>
                  <a:srgbClr val="3380E6"/>
                </a:solidFill>
                <a:latin typeface="Lucida Console"/>
              </a:rPr>
            </a:br>
            <a:r>
              <a:rPr lang="en" altLang="zh-CN" sz="4000" dirty="0">
                <a:solidFill>
                  <a:srgbClr val="3380E6"/>
                </a:solidFill>
                <a:latin typeface="Lucida Console"/>
              </a:rPr>
              <a:t>Scene Graph</a:t>
            </a:r>
            <a:endParaRPr lang="zh-CN" altLang="zh-CN" sz="40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194564" name="Rectangle 3">
            <a:extLst>
              <a:ext uri="{FF2B5EF4-FFF2-40B4-BE49-F238E27FC236}">
                <a16:creationId xmlns:a16="http://schemas.microsoft.com/office/drawing/2014/main" id="{FC566A83-4761-A742-910D-309E8AB0584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pPr marL="201612" indent="0" eaLnBrk="1" hangingPunct="1"/>
            <a:r>
              <a:rPr lang="en" altLang="zh-CN" sz="3200" dirty="0"/>
              <a:t>Example</a:t>
            </a:r>
            <a:r>
              <a:rPr lang="zh-CN" altLang="en-US" sz="3200" dirty="0"/>
              <a:t>：</a:t>
            </a:r>
            <a:endParaRPr lang="en" altLang="zh-CN" sz="3200" dirty="0"/>
          </a:p>
          <a:p>
            <a:pPr lvl="1"/>
            <a:endParaRPr lang="en" altLang="zh-CN" dirty="0"/>
          </a:p>
          <a:p>
            <a:pPr lvl="1"/>
            <a:endParaRPr lang="en" altLang="zh-CN" dirty="0"/>
          </a:p>
          <a:p>
            <a:pPr marL="457200" lvl="1" indent="0" eaLnBrk="1" hangingPunct="1"/>
            <a:endParaRPr lang="en-US" altLang="zh-CN" sz="24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238B65B-F633-B344-9174-729DA4291F0F}"/>
              </a:ext>
            </a:extLst>
          </p:cNvPr>
          <p:cNvSpPr/>
          <p:nvPr/>
        </p:nvSpPr>
        <p:spPr>
          <a:xfrm>
            <a:off x="457200" y="2136339"/>
            <a:ext cx="8556624" cy="3539430"/>
          </a:xfrm>
          <a:prstGeom prst="rect">
            <a:avLst/>
          </a:prstGeom>
          <a:solidFill>
            <a:srgbClr val="FFC819"/>
          </a:solidFill>
        </p:spPr>
        <p:txBody>
          <a:bodyPr wrap="square">
            <a:spAutoFit/>
          </a:bodyPr>
          <a:lstStyle/>
          <a:p>
            <a:r>
              <a:rPr lang="en" altLang="zh-CN" sz="2800" dirty="0"/>
              <a:t>Pane canvas = new Pane(); </a:t>
            </a:r>
            <a:r>
              <a:rPr lang="en" altLang="zh-CN" sz="2800" dirty="0" err="1"/>
              <a:t>canvas.setPrefSize</a:t>
            </a:r>
            <a:r>
              <a:rPr lang="en" altLang="zh-CN" sz="2800" dirty="0"/>
              <a:t>(200,200); </a:t>
            </a:r>
          </a:p>
          <a:p>
            <a:r>
              <a:rPr lang="en" altLang="zh-CN" sz="2800" dirty="0"/>
              <a:t>Circle circle = new Circle(50,Color.BLUE); </a:t>
            </a:r>
          </a:p>
          <a:p>
            <a:r>
              <a:rPr lang="en" altLang="zh-CN" sz="2800" dirty="0" err="1"/>
              <a:t>circle.relocate</a:t>
            </a:r>
            <a:r>
              <a:rPr lang="en" altLang="zh-CN" sz="2800" dirty="0"/>
              <a:t>(20, 20); </a:t>
            </a:r>
          </a:p>
          <a:p>
            <a:r>
              <a:rPr lang="en" altLang="zh-CN" sz="2800" dirty="0"/>
              <a:t>Rectangle rectangle = new</a:t>
            </a:r>
            <a:r>
              <a:rPr lang="zh-CN" altLang="en-US" sz="2800" dirty="0"/>
              <a:t> </a:t>
            </a:r>
            <a:r>
              <a:rPr lang="en" altLang="zh-CN" sz="2800" dirty="0"/>
              <a:t>Rectangle(100,100,Color.RED); </a:t>
            </a:r>
            <a:r>
              <a:rPr lang="en" altLang="zh-CN" sz="2800" dirty="0" err="1"/>
              <a:t>rectangle.relocate</a:t>
            </a:r>
            <a:r>
              <a:rPr lang="en" altLang="zh-CN" sz="2800" dirty="0"/>
              <a:t>(70,70); </a:t>
            </a:r>
            <a:r>
              <a:rPr lang="en" altLang="zh-CN" sz="2800" dirty="0" err="1"/>
              <a:t>canvas.getChildren</a:t>
            </a:r>
            <a:r>
              <a:rPr lang="en" altLang="zh-CN" sz="2800" dirty="0"/>
              <a:t>().</a:t>
            </a:r>
            <a:r>
              <a:rPr lang="en" altLang="zh-CN" sz="2800" dirty="0" err="1"/>
              <a:t>addAll</a:t>
            </a:r>
            <a:r>
              <a:rPr lang="en" altLang="zh-CN" sz="2800" dirty="0"/>
              <a:t>(</a:t>
            </a:r>
            <a:r>
              <a:rPr lang="en" altLang="zh-CN" sz="2800" dirty="0" err="1"/>
              <a:t>circle,rectangle</a:t>
            </a:r>
            <a:r>
              <a:rPr lang="en" altLang="zh-CN" sz="2800" dirty="0"/>
              <a:t>);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80998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>
            <a:extLst>
              <a:ext uri="{FF2B5EF4-FFF2-40B4-BE49-F238E27FC236}">
                <a16:creationId xmlns:a16="http://schemas.microsoft.com/office/drawing/2014/main" id="{8086114A-1625-B240-BBF3-C00533CB3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pPr eaLnBrk="1" hangingPunct="1"/>
              <a:t>17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dirty="0">
                <a:solidFill>
                  <a:srgbClr val="3380E6"/>
                </a:solidFill>
                <a:latin typeface="Lucida Console"/>
              </a:rPr>
              <a:t>13.2 </a:t>
            </a:r>
            <a:r>
              <a:rPr lang="en" altLang="zh-CN" sz="4000" dirty="0">
                <a:solidFill>
                  <a:srgbClr val="3380E6"/>
                </a:solidFill>
                <a:latin typeface="Lucida Console"/>
              </a:rPr>
              <a:t>Laying Out Nodes in a</a:t>
            </a:r>
            <a:br>
              <a:rPr lang="en" altLang="zh-CN" sz="4000" dirty="0">
                <a:solidFill>
                  <a:srgbClr val="3380E6"/>
                </a:solidFill>
                <a:latin typeface="Lucida Console"/>
              </a:rPr>
            </a:br>
            <a:r>
              <a:rPr lang="en" altLang="zh-CN" sz="4000" dirty="0">
                <a:solidFill>
                  <a:srgbClr val="3380E6"/>
                </a:solidFill>
                <a:latin typeface="Lucida Console"/>
              </a:rPr>
              <a:t>Scene Graph</a:t>
            </a:r>
            <a:endParaRPr lang="zh-CN" altLang="zh-CN" sz="40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194564" name="Rectangle 3">
            <a:extLst>
              <a:ext uri="{FF2B5EF4-FFF2-40B4-BE49-F238E27FC236}">
                <a16:creationId xmlns:a16="http://schemas.microsoft.com/office/drawing/2014/main" id="{FC566A83-4761-A742-910D-309E8AB0584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pPr marL="201612" indent="0" eaLnBrk="1" hangingPunct="1"/>
            <a:r>
              <a:rPr lang="en" altLang="zh-CN" sz="3200" dirty="0" err="1"/>
              <a:t>StackPane</a:t>
            </a:r>
            <a:r>
              <a:rPr lang="zh-CN" altLang="en-US" sz="3200" dirty="0"/>
              <a:t>：</a:t>
            </a:r>
            <a:endParaRPr lang="en" altLang="zh-CN" dirty="0"/>
          </a:p>
          <a:p>
            <a:pPr lvl="1"/>
            <a:r>
              <a:rPr lang="en" altLang="zh-CN" dirty="0"/>
              <a:t>Places nodes in a stack. Each new node is stacked atop the previous node. You might use this to place text on</a:t>
            </a:r>
            <a:r>
              <a:rPr lang="zh-CN" altLang="en-US" dirty="0"/>
              <a:t> </a:t>
            </a:r>
            <a:r>
              <a:rPr lang="en" altLang="zh-CN" dirty="0"/>
              <a:t>top of images, for example.</a:t>
            </a:r>
          </a:p>
          <a:p>
            <a:pPr lvl="1"/>
            <a:endParaRPr lang="en" altLang="zh-CN" dirty="0"/>
          </a:p>
          <a:p>
            <a:pPr marL="457200" lvl="1" indent="0" eaLnBrk="1" hangingPunct="1"/>
            <a:endParaRPr lang="en-US" altLang="zh-CN" sz="24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519987-D13F-C64B-9432-B6555DC55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2893498"/>
            <a:ext cx="1689100" cy="388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4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>
            <a:extLst>
              <a:ext uri="{FF2B5EF4-FFF2-40B4-BE49-F238E27FC236}">
                <a16:creationId xmlns:a16="http://schemas.microsoft.com/office/drawing/2014/main" id="{8086114A-1625-B240-BBF3-C00533CB3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pPr eaLnBrk="1" hangingPunct="1"/>
              <a:t>18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dirty="0">
                <a:solidFill>
                  <a:srgbClr val="3380E6"/>
                </a:solidFill>
                <a:latin typeface="Lucida Console"/>
              </a:rPr>
              <a:t>13.2 </a:t>
            </a:r>
            <a:r>
              <a:rPr lang="en" altLang="zh-CN" sz="4000" dirty="0">
                <a:solidFill>
                  <a:srgbClr val="3380E6"/>
                </a:solidFill>
                <a:latin typeface="Lucida Console"/>
              </a:rPr>
              <a:t>Laying Out Nodes in a</a:t>
            </a:r>
            <a:br>
              <a:rPr lang="en" altLang="zh-CN" sz="4000" dirty="0">
                <a:solidFill>
                  <a:srgbClr val="3380E6"/>
                </a:solidFill>
                <a:latin typeface="Lucida Console"/>
              </a:rPr>
            </a:br>
            <a:r>
              <a:rPr lang="en" altLang="zh-CN" sz="4000" dirty="0">
                <a:solidFill>
                  <a:srgbClr val="3380E6"/>
                </a:solidFill>
                <a:latin typeface="Lucida Console"/>
              </a:rPr>
              <a:t>Scene Graph</a:t>
            </a:r>
            <a:endParaRPr lang="zh-CN" altLang="zh-CN" sz="40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194564" name="Rectangle 3">
            <a:extLst>
              <a:ext uri="{FF2B5EF4-FFF2-40B4-BE49-F238E27FC236}">
                <a16:creationId xmlns:a16="http://schemas.microsoft.com/office/drawing/2014/main" id="{FC566A83-4761-A742-910D-309E8AB0584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pPr marL="201612" indent="0" eaLnBrk="1" hangingPunct="1"/>
            <a:r>
              <a:rPr lang="en" altLang="zh-CN" sz="3200" dirty="0"/>
              <a:t>Example</a:t>
            </a:r>
            <a:r>
              <a:rPr lang="zh-CN" altLang="en-US" sz="3200" dirty="0"/>
              <a:t>：</a:t>
            </a:r>
            <a:endParaRPr lang="en" altLang="zh-CN" sz="3200" dirty="0"/>
          </a:p>
          <a:p>
            <a:pPr lvl="1"/>
            <a:endParaRPr lang="en" altLang="zh-CN" dirty="0"/>
          </a:p>
          <a:p>
            <a:pPr lvl="1"/>
            <a:endParaRPr lang="en" altLang="zh-CN" dirty="0"/>
          </a:p>
          <a:p>
            <a:pPr marL="457200" lvl="1" indent="0" eaLnBrk="1" hangingPunct="1"/>
            <a:endParaRPr lang="en-US" altLang="zh-CN" sz="24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26012C5-009F-7647-8036-35FD3A04FD7F}"/>
              </a:ext>
            </a:extLst>
          </p:cNvPr>
          <p:cNvSpPr/>
          <p:nvPr/>
        </p:nvSpPr>
        <p:spPr>
          <a:xfrm>
            <a:off x="489283" y="2253754"/>
            <a:ext cx="8157829" cy="3416320"/>
          </a:xfrm>
          <a:prstGeom prst="rect">
            <a:avLst/>
          </a:prstGeom>
          <a:solidFill>
            <a:srgbClr val="FFC819"/>
          </a:solidFill>
        </p:spPr>
        <p:txBody>
          <a:bodyPr wrap="square">
            <a:spAutoFit/>
          </a:bodyPr>
          <a:lstStyle/>
          <a:p>
            <a:r>
              <a:rPr lang="en" altLang="zh-CN" sz="2400" dirty="0"/>
              <a:t>// Align the title Label at the bottom-center of the </a:t>
            </a:r>
            <a:r>
              <a:rPr lang="en" altLang="zh-CN" sz="2400" dirty="0" err="1"/>
              <a:t>stackpane</a:t>
            </a:r>
            <a:endParaRPr lang="en" altLang="zh-CN" sz="2400" dirty="0"/>
          </a:p>
          <a:p>
            <a:r>
              <a:rPr lang="en" altLang="zh-CN" sz="2400" dirty="0"/>
              <a:t> Label title = new Label(); </a:t>
            </a:r>
          </a:p>
          <a:p>
            <a:r>
              <a:rPr lang="en" altLang="zh-CN" sz="2400" b="1" dirty="0" err="1"/>
              <a:t>StackPane.setAlignment</a:t>
            </a:r>
            <a:r>
              <a:rPr lang="en" altLang="zh-CN" sz="2400" b="1" dirty="0"/>
              <a:t>(title, </a:t>
            </a:r>
            <a:r>
              <a:rPr lang="en" altLang="zh-CN" sz="2400" b="1" dirty="0" err="1"/>
              <a:t>Pos.BOTTOM_CENTER</a:t>
            </a:r>
            <a:r>
              <a:rPr lang="en" altLang="zh-CN" sz="2400" b="1" dirty="0"/>
              <a:t>);</a:t>
            </a:r>
            <a:r>
              <a:rPr lang="en" altLang="zh-CN" sz="2400" dirty="0"/>
              <a:t> </a:t>
            </a:r>
            <a:r>
              <a:rPr lang="en" altLang="zh-CN" sz="2400" dirty="0" err="1"/>
              <a:t>stackpane.getChildren.addAll</a:t>
            </a:r>
            <a:r>
              <a:rPr lang="en" altLang="zh-CN" sz="2400" dirty="0"/>
              <a:t>(new </a:t>
            </a:r>
            <a:r>
              <a:rPr lang="en" altLang="zh-CN" sz="2400" dirty="0" err="1"/>
              <a:t>ImageView</a:t>
            </a:r>
            <a:r>
              <a:rPr lang="en" altLang="zh-CN" sz="2400" dirty="0"/>
              <a:t>(...), title); </a:t>
            </a:r>
          </a:p>
          <a:p>
            <a:r>
              <a:rPr lang="en" altLang="zh-CN" sz="2400" dirty="0"/>
              <a:t>// Create an 8 pixel margin around a </a:t>
            </a:r>
            <a:r>
              <a:rPr lang="en" altLang="zh-CN" sz="2400" dirty="0" err="1"/>
              <a:t>listview</a:t>
            </a:r>
            <a:r>
              <a:rPr lang="en" altLang="zh-CN" sz="2400" dirty="0"/>
              <a:t> in the </a:t>
            </a:r>
            <a:r>
              <a:rPr lang="en" altLang="zh-CN" sz="2400" dirty="0" err="1"/>
              <a:t>stackpane</a:t>
            </a:r>
            <a:r>
              <a:rPr lang="en" altLang="zh-CN" sz="2400" dirty="0"/>
              <a:t> </a:t>
            </a:r>
          </a:p>
          <a:p>
            <a:r>
              <a:rPr lang="en" altLang="zh-CN" sz="2400" dirty="0" err="1"/>
              <a:t>ListView</a:t>
            </a:r>
            <a:r>
              <a:rPr lang="en" altLang="zh-CN" sz="2400" dirty="0"/>
              <a:t> list = new </a:t>
            </a:r>
            <a:r>
              <a:rPr lang="en" altLang="zh-CN" sz="2400" dirty="0" err="1"/>
              <a:t>ListView</a:t>
            </a:r>
            <a:r>
              <a:rPr lang="en" altLang="zh-CN" sz="2400" dirty="0"/>
              <a:t>(); </a:t>
            </a:r>
          </a:p>
          <a:p>
            <a:r>
              <a:rPr lang="en" altLang="zh-CN" sz="2400" b="1" dirty="0" err="1"/>
              <a:t>StackPane.setMargin</a:t>
            </a:r>
            <a:r>
              <a:rPr lang="en" altLang="zh-CN" sz="2400" b="1" dirty="0"/>
              <a:t>(list, new Insets(8,8,8,8);</a:t>
            </a:r>
            <a:r>
              <a:rPr lang="en" altLang="zh-CN" sz="2400" dirty="0"/>
              <a:t> </a:t>
            </a:r>
          </a:p>
          <a:p>
            <a:r>
              <a:rPr lang="en" altLang="zh-CN" sz="2400" dirty="0" err="1"/>
              <a:t>stackpane.getChildren</a:t>
            </a:r>
            <a:r>
              <a:rPr lang="en" altLang="zh-CN" sz="2400" dirty="0"/>
              <a:t>().add(list);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61626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>
            <a:extLst>
              <a:ext uri="{FF2B5EF4-FFF2-40B4-BE49-F238E27FC236}">
                <a16:creationId xmlns:a16="http://schemas.microsoft.com/office/drawing/2014/main" id="{8086114A-1625-B240-BBF3-C00533CB3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pPr eaLnBrk="1" hangingPunct="1"/>
              <a:t>19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dirty="0">
                <a:solidFill>
                  <a:srgbClr val="3380E6"/>
                </a:solidFill>
                <a:latin typeface="Lucida Console"/>
              </a:rPr>
              <a:t>13.2 </a:t>
            </a:r>
            <a:r>
              <a:rPr lang="en" altLang="zh-CN" sz="4000" dirty="0">
                <a:solidFill>
                  <a:srgbClr val="3380E6"/>
                </a:solidFill>
                <a:latin typeface="Lucida Console"/>
              </a:rPr>
              <a:t>Laying Out Nodes in a</a:t>
            </a:r>
            <a:br>
              <a:rPr lang="en" altLang="zh-CN" sz="4000" dirty="0">
                <a:solidFill>
                  <a:srgbClr val="3380E6"/>
                </a:solidFill>
                <a:latin typeface="Lucida Console"/>
              </a:rPr>
            </a:br>
            <a:r>
              <a:rPr lang="en" altLang="zh-CN" sz="4000" dirty="0">
                <a:solidFill>
                  <a:srgbClr val="3380E6"/>
                </a:solidFill>
                <a:latin typeface="Lucida Console"/>
              </a:rPr>
              <a:t>Scene Graph</a:t>
            </a:r>
            <a:endParaRPr lang="zh-CN" altLang="zh-CN" sz="40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194564" name="Rectangle 3">
            <a:extLst>
              <a:ext uri="{FF2B5EF4-FFF2-40B4-BE49-F238E27FC236}">
                <a16:creationId xmlns:a16="http://schemas.microsoft.com/office/drawing/2014/main" id="{FC566A83-4761-A742-910D-309E8AB0584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pPr marL="201612" indent="0" eaLnBrk="1" hangingPunct="1"/>
            <a:r>
              <a:rPr lang="en" altLang="zh-CN" dirty="0" err="1"/>
              <a:t>TilePane</a:t>
            </a:r>
            <a:r>
              <a:rPr lang="zh-CN" altLang="en-US" sz="3200" dirty="0"/>
              <a:t>：</a:t>
            </a:r>
            <a:endParaRPr lang="en" altLang="zh-CN" dirty="0"/>
          </a:p>
          <a:p>
            <a:pPr lvl="1"/>
            <a:r>
              <a:rPr lang="en" altLang="zh-CN" dirty="0"/>
              <a:t>A horizontal or vertical grid of equally sized tiles. Nodes that are tiled horizontally wrap at the </a:t>
            </a:r>
            <a:r>
              <a:rPr lang="en" altLang="zh-CN" dirty="0" err="1"/>
              <a:t>TilePane’s</a:t>
            </a:r>
            <a:r>
              <a:rPr lang="en" altLang="zh-CN" dirty="0"/>
              <a:t> width. Nodes that are tiled vertically wrap</a:t>
            </a:r>
            <a:r>
              <a:rPr lang="zh-CN" altLang="en-US" dirty="0"/>
              <a:t> </a:t>
            </a:r>
            <a:r>
              <a:rPr lang="en" altLang="zh-CN" dirty="0"/>
              <a:t>at the </a:t>
            </a:r>
            <a:r>
              <a:rPr lang="en" altLang="zh-CN" dirty="0" err="1"/>
              <a:t>TilePane’s</a:t>
            </a:r>
            <a:r>
              <a:rPr lang="en" altLang="zh-CN" dirty="0"/>
              <a:t> height.</a:t>
            </a:r>
          </a:p>
          <a:p>
            <a:pPr lvl="1"/>
            <a:endParaRPr lang="en" altLang="zh-CN" dirty="0"/>
          </a:p>
          <a:p>
            <a:pPr marL="457200" lvl="1" indent="0" eaLnBrk="1" hangingPunct="1"/>
            <a:endParaRPr lang="en-US" altLang="zh-CN" sz="24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8619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>
            <a:extLst>
              <a:ext uri="{FF2B5EF4-FFF2-40B4-BE49-F238E27FC236}">
                <a16:creationId xmlns:a16="http://schemas.microsoft.com/office/drawing/2014/main" id="{8086114A-1625-B240-BBF3-C00533CB3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pPr eaLnBrk="1" hangingPunct="1"/>
              <a:t>2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zh-CN" sz="4000" dirty="0">
                <a:solidFill>
                  <a:srgbClr val="3380E6"/>
                </a:solidFill>
                <a:latin typeface="Lucida Console"/>
              </a:rPr>
              <a:t>13.1 </a:t>
            </a:r>
            <a:r>
              <a:rPr lang="en" altLang="zh-CN" sz="4000" dirty="0">
                <a:solidFill>
                  <a:srgbClr val="3380E6"/>
                </a:solidFill>
                <a:latin typeface="Lucida Console"/>
              </a:rPr>
              <a:t>Introduction</a:t>
            </a:r>
            <a:endParaRPr lang="zh-CN" altLang="zh-CN" sz="40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194564" name="Rectangle 3">
            <a:extLst>
              <a:ext uri="{FF2B5EF4-FFF2-40B4-BE49-F238E27FC236}">
                <a16:creationId xmlns:a16="http://schemas.microsoft.com/office/drawing/2014/main" id="{FC566A83-4761-A742-910D-309E8AB0584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341438"/>
            <a:ext cx="7239000" cy="4525962"/>
          </a:xfrm>
        </p:spPr>
        <p:txBody>
          <a:bodyPr/>
          <a:lstStyle/>
          <a:p>
            <a:pPr marL="201612" indent="0" eaLnBrk="1" hangingPunct="1"/>
            <a:r>
              <a:rPr lang="en" altLang="zh-CN" dirty="0"/>
              <a:t>In this chapter, you’ll:</a:t>
            </a:r>
          </a:p>
          <a:p>
            <a:pPr lvl="1"/>
            <a:r>
              <a:rPr lang="en" altLang="zh-CN" dirty="0"/>
              <a:t>Use additional layouts (</a:t>
            </a:r>
            <a:r>
              <a:rPr lang="en" altLang="zh-CN" dirty="0" err="1">
                <a:solidFill>
                  <a:srgbClr val="FF0000"/>
                </a:solidFill>
              </a:rPr>
              <a:t>TitledPane</a:t>
            </a:r>
            <a:r>
              <a:rPr lang="en" altLang="zh-CN" dirty="0"/>
              <a:t>, </a:t>
            </a:r>
            <a:r>
              <a:rPr lang="en" altLang="zh-CN" dirty="0" err="1">
                <a:solidFill>
                  <a:srgbClr val="FF0000"/>
                </a:solidFill>
              </a:rPr>
              <a:t>BorderPane</a:t>
            </a:r>
            <a:r>
              <a:rPr lang="en" altLang="zh-CN" dirty="0"/>
              <a:t> and Pane) and controls (</a:t>
            </a:r>
            <a:r>
              <a:rPr lang="en" altLang="zh-CN" dirty="0" err="1">
                <a:solidFill>
                  <a:srgbClr val="FF0000"/>
                </a:solidFill>
              </a:rPr>
              <a:t>RadioButton</a:t>
            </a:r>
            <a:r>
              <a:rPr lang="en" altLang="zh-CN" dirty="0"/>
              <a:t> and </a:t>
            </a:r>
            <a:r>
              <a:rPr lang="en" altLang="zh-CN" dirty="0" err="1">
                <a:solidFill>
                  <a:srgbClr val="FF0000"/>
                </a:solidFill>
              </a:rPr>
              <a:t>ListView</a:t>
            </a:r>
            <a:r>
              <a:rPr lang="en" altLang="zh-CN" dirty="0"/>
              <a:t>).</a:t>
            </a:r>
          </a:p>
          <a:p>
            <a:pPr lvl="1"/>
            <a:r>
              <a:rPr lang="en" altLang="zh-CN" dirty="0"/>
              <a:t>Handle </a:t>
            </a:r>
            <a:r>
              <a:rPr lang="en" altLang="zh-CN" dirty="0">
                <a:solidFill>
                  <a:srgbClr val="FF0000"/>
                </a:solidFill>
              </a:rPr>
              <a:t>mouse and </a:t>
            </a:r>
            <a:r>
              <a:rPr lang="en" altLang="zh-CN" dirty="0" err="1">
                <a:solidFill>
                  <a:srgbClr val="FF0000"/>
                </a:solidFill>
              </a:rPr>
              <a:t>RadioButton</a:t>
            </a:r>
            <a:r>
              <a:rPr lang="en" altLang="zh-CN" dirty="0">
                <a:solidFill>
                  <a:srgbClr val="FF0000"/>
                </a:solidFill>
              </a:rPr>
              <a:t> events</a:t>
            </a:r>
            <a:r>
              <a:rPr lang="en" altLang="zh-CN" dirty="0"/>
              <a:t>.</a:t>
            </a:r>
          </a:p>
          <a:p>
            <a:pPr lvl="1"/>
            <a:r>
              <a:rPr lang="en" altLang="zh-CN" dirty="0"/>
              <a:t>Set up event handlers that respond to </a:t>
            </a:r>
            <a:r>
              <a:rPr lang="en" altLang="zh-CN" dirty="0">
                <a:solidFill>
                  <a:srgbClr val="FF0000"/>
                </a:solidFill>
              </a:rPr>
              <a:t>property changes </a:t>
            </a:r>
            <a:r>
              <a:rPr lang="en" altLang="zh-CN" dirty="0"/>
              <a:t>on controls(such as the value of a Slider).</a:t>
            </a:r>
          </a:p>
          <a:p>
            <a:pPr lvl="1"/>
            <a:r>
              <a:rPr lang="en" altLang="zh-CN" dirty="0"/>
              <a:t>Display Rectangles and Circles as nodes in the scene graph.</a:t>
            </a:r>
          </a:p>
          <a:p>
            <a:pPr lvl="1"/>
            <a:r>
              <a:rPr lang="en" altLang="zh-CN" dirty="0"/>
              <a:t>Bind a collection of objects to a </a:t>
            </a:r>
            <a:r>
              <a:rPr lang="en" altLang="zh-CN" dirty="0" err="1">
                <a:solidFill>
                  <a:srgbClr val="FF0000"/>
                </a:solidFill>
              </a:rPr>
              <a:t>ListView</a:t>
            </a:r>
            <a:r>
              <a:rPr lang="en" altLang="zh-CN" dirty="0"/>
              <a:t> that displays the collection’s contents.</a:t>
            </a:r>
          </a:p>
          <a:p>
            <a:pPr lvl="1"/>
            <a:r>
              <a:rPr lang="en" altLang="zh-CN" dirty="0"/>
              <a:t>Customize the appearance of a </a:t>
            </a:r>
            <a:r>
              <a:rPr lang="en" altLang="zh-CN" dirty="0" err="1"/>
              <a:t>ListView’s</a:t>
            </a:r>
            <a:r>
              <a:rPr lang="en" altLang="zh-CN" dirty="0"/>
              <a:t> cells.</a:t>
            </a:r>
          </a:p>
          <a:p>
            <a:pPr marL="457200" lvl="1" indent="0" eaLnBrk="1" hangingPunct="1"/>
            <a:endParaRPr lang="en" altLang="zh-CN" dirty="0"/>
          </a:p>
          <a:p>
            <a:pPr marL="457200" lvl="1" indent="0" eaLnBrk="1" hangingPunct="1"/>
            <a:endParaRPr lang="en-US" altLang="zh-CN" sz="24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>
            <a:extLst>
              <a:ext uri="{FF2B5EF4-FFF2-40B4-BE49-F238E27FC236}">
                <a16:creationId xmlns:a16="http://schemas.microsoft.com/office/drawing/2014/main" id="{8086114A-1625-B240-BBF3-C00533CB3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pPr eaLnBrk="1" hangingPunct="1"/>
              <a:t>20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dirty="0">
                <a:solidFill>
                  <a:srgbClr val="3380E6"/>
                </a:solidFill>
                <a:latin typeface="Lucida Console"/>
              </a:rPr>
              <a:t>13.2 </a:t>
            </a:r>
            <a:r>
              <a:rPr lang="en" altLang="zh-CN" sz="4000" dirty="0">
                <a:solidFill>
                  <a:srgbClr val="3380E6"/>
                </a:solidFill>
                <a:latin typeface="Lucida Console"/>
              </a:rPr>
              <a:t>Laying Out Nodes in a</a:t>
            </a:r>
            <a:br>
              <a:rPr lang="en" altLang="zh-CN" sz="4000" dirty="0">
                <a:solidFill>
                  <a:srgbClr val="3380E6"/>
                </a:solidFill>
                <a:latin typeface="Lucida Console"/>
              </a:rPr>
            </a:br>
            <a:r>
              <a:rPr lang="en" altLang="zh-CN" sz="4000" dirty="0">
                <a:solidFill>
                  <a:srgbClr val="3380E6"/>
                </a:solidFill>
                <a:latin typeface="Lucida Console"/>
              </a:rPr>
              <a:t>Scene Graph</a:t>
            </a:r>
            <a:endParaRPr lang="zh-CN" altLang="zh-CN" sz="40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194564" name="Rectangle 3">
            <a:extLst>
              <a:ext uri="{FF2B5EF4-FFF2-40B4-BE49-F238E27FC236}">
                <a16:creationId xmlns:a16="http://schemas.microsoft.com/office/drawing/2014/main" id="{FC566A83-4761-A742-910D-309E8AB0584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pPr marL="201612" indent="0" eaLnBrk="1" hangingPunct="1"/>
            <a:r>
              <a:rPr lang="en" altLang="zh-CN" sz="3200" dirty="0"/>
              <a:t>Example</a:t>
            </a:r>
            <a:r>
              <a:rPr lang="zh-CN" altLang="en-US" sz="3200" dirty="0"/>
              <a:t>：</a:t>
            </a:r>
            <a:endParaRPr lang="en" altLang="zh-CN" sz="3200" dirty="0"/>
          </a:p>
          <a:p>
            <a:pPr lvl="1"/>
            <a:endParaRPr lang="en" altLang="zh-CN" dirty="0"/>
          </a:p>
          <a:p>
            <a:pPr lvl="1"/>
            <a:endParaRPr lang="en" altLang="zh-CN" dirty="0"/>
          </a:p>
          <a:p>
            <a:pPr marL="457200" lvl="1" indent="0" eaLnBrk="1" hangingPunct="1"/>
            <a:endParaRPr lang="en-US" altLang="zh-CN" sz="24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E079EAD-13DE-8A4F-A239-E4B56E2B0476}"/>
              </a:ext>
            </a:extLst>
          </p:cNvPr>
          <p:cNvSpPr/>
          <p:nvPr/>
        </p:nvSpPr>
        <p:spPr>
          <a:xfrm>
            <a:off x="685799" y="2481034"/>
            <a:ext cx="7961313" cy="2246769"/>
          </a:xfrm>
          <a:prstGeom prst="rect">
            <a:avLst/>
          </a:prstGeom>
          <a:solidFill>
            <a:srgbClr val="FFC819"/>
          </a:solidFill>
        </p:spPr>
        <p:txBody>
          <a:bodyPr wrap="square">
            <a:spAutoFit/>
          </a:bodyPr>
          <a:lstStyle/>
          <a:p>
            <a:r>
              <a:rPr lang="en" altLang="zh-CN" sz="2800" dirty="0" err="1"/>
              <a:t>TilePane</a:t>
            </a:r>
            <a:r>
              <a:rPr lang="en" altLang="zh-CN" sz="2800" dirty="0"/>
              <a:t> tile = new </a:t>
            </a:r>
            <a:r>
              <a:rPr lang="en" altLang="zh-CN" sz="2800" dirty="0" err="1"/>
              <a:t>TilePane</a:t>
            </a:r>
            <a:r>
              <a:rPr lang="en" altLang="zh-CN" sz="2800" dirty="0"/>
              <a:t>(); </a:t>
            </a:r>
          </a:p>
          <a:p>
            <a:r>
              <a:rPr lang="en" altLang="zh-CN" sz="2800" dirty="0" err="1"/>
              <a:t>tile.setHgap</a:t>
            </a:r>
            <a:r>
              <a:rPr lang="en" altLang="zh-CN" sz="2800" dirty="0"/>
              <a:t>(8); </a:t>
            </a:r>
          </a:p>
          <a:p>
            <a:r>
              <a:rPr lang="en" altLang="zh-CN" sz="2800" dirty="0" err="1"/>
              <a:t>tile.setPrefColumns</a:t>
            </a:r>
            <a:r>
              <a:rPr lang="en" altLang="zh-CN" sz="2800" dirty="0"/>
              <a:t>(4); </a:t>
            </a:r>
          </a:p>
          <a:p>
            <a:r>
              <a:rPr lang="en" altLang="zh-CN" sz="2800" dirty="0"/>
              <a:t>for (</a:t>
            </a:r>
            <a:r>
              <a:rPr lang="en" altLang="zh-CN" sz="2800" dirty="0" err="1"/>
              <a:t>int</a:t>
            </a:r>
            <a:r>
              <a:rPr lang="en" altLang="zh-CN" sz="2800" dirty="0"/>
              <a:t> </a:t>
            </a:r>
            <a:r>
              <a:rPr lang="en" altLang="zh-CN" sz="2800" dirty="0" err="1"/>
              <a:t>i</a:t>
            </a:r>
            <a:r>
              <a:rPr lang="en" altLang="zh-CN" sz="2800" dirty="0"/>
              <a:t> = 0; </a:t>
            </a:r>
            <a:r>
              <a:rPr lang="en" altLang="zh-CN" sz="2800" dirty="0" err="1"/>
              <a:t>i</a:t>
            </a:r>
            <a:r>
              <a:rPr lang="en" altLang="zh-CN" sz="2800" dirty="0"/>
              <a:t> &lt; 20; </a:t>
            </a:r>
            <a:r>
              <a:rPr lang="en" altLang="zh-CN" sz="2800" dirty="0" err="1"/>
              <a:t>i</a:t>
            </a:r>
            <a:r>
              <a:rPr lang="en" altLang="zh-CN" sz="2800" dirty="0"/>
              <a:t>++) { </a:t>
            </a:r>
            <a:r>
              <a:rPr lang="en" altLang="zh-CN" sz="2800" dirty="0" err="1"/>
              <a:t>tile.getChildren</a:t>
            </a:r>
            <a:r>
              <a:rPr lang="en" altLang="zh-CN" sz="2800" dirty="0"/>
              <a:t>().add(new </a:t>
            </a:r>
            <a:r>
              <a:rPr lang="en" altLang="zh-CN" sz="2800" dirty="0" err="1"/>
              <a:t>ImageView</a:t>
            </a:r>
            <a:r>
              <a:rPr lang="en" altLang="zh-CN" sz="2800" dirty="0"/>
              <a:t>(...)); }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11644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>
            <a:extLst>
              <a:ext uri="{FF2B5EF4-FFF2-40B4-BE49-F238E27FC236}">
                <a16:creationId xmlns:a16="http://schemas.microsoft.com/office/drawing/2014/main" id="{8086114A-1625-B240-BBF3-C00533CB3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pPr eaLnBrk="1" hangingPunct="1"/>
              <a:t>21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dirty="0">
                <a:solidFill>
                  <a:srgbClr val="3380E6"/>
                </a:solidFill>
                <a:latin typeface="Lucida Console"/>
              </a:rPr>
              <a:t>13.2 </a:t>
            </a:r>
            <a:r>
              <a:rPr lang="en" altLang="zh-CN" sz="4000" dirty="0">
                <a:solidFill>
                  <a:srgbClr val="3380E6"/>
                </a:solidFill>
                <a:latin typeface="Lucida Console"/>
              </a:rPr>
              <a:t>Laying Out Nodes in a</a:t>
            </a:r>
            <a:br>
              <a:rPr lang="en" altLang="zh-CN" sz="4000" dirty="0">
                <a:solidFill>
                  <a:srgbClr val="3380E6"/>
                </a:solidFill>
                <a:latin typeface="Lucida Console"/>
              </a:rPr>
            </a:br>
            <a:r>
              <a:rPr lang="en" altLang="zh-CN" sz="4000" dirty="0">
                <a:solidFill>
                  <a:srgbClr val="3380E6"/>
                </a:solidFill>
                <a:latin typeface="Lucida Console"/>
              </a:rPr>
              <a:t>Scene Graph</a:t>
            </a:r>
            <a:endParaRPr lang="zh-CN" altLang="zh-CN" sz="40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194564" name="Rectangle 3">
            <a:extLst>
              <a:ext uri="{FF2B5EF4-FFF2-40B4-BE49-F238E27FC236}">
                <a16:creationId xmlns:a16="http://schemas.microsoft.com/office/drawing/2014/main" id="{FC566A83-4761-A742-910D-309E8AB0584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pPr marL="201612" indent="0" eaLnBrk="1" hangingPunct="1"/>
            <a:r>
              <a:rPr lang="en" altLang="zh-CN" sz="3200" dirty="0"/>
              <a:t>Example</a:t>
            </a:r>
            <a:r>
              <a:rPr lang="zh-CN" altLang="en-US" sz="3200" dirty="0"/>
              <a:t>：</a:t>
            </a:r>
            <a:endParaRPr lang="en" altLang="zh-CN" sz="3200" dirty="0"/>
          </a:p>
          <a:p>
            <a:pPr lvl="1"/>
            <a:endParaRPr lang="en" altLang="zh-CN" dirty="0"/>
          </a:p>
          <a:p>
            <a:pPr lvl="1"/>
            <a:endParaRPr lang="en" altLang="zh-CN" dirty="0"/>
          </a:p>
          <a:p>
            <a:pPr marL="457200" lvl="1" indent="0" eaLnBrk="1" hangingPunct="1"/>
            <a:endParaRPr lang="en-US" altLang="zh-CN" sz="24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EF8C8E3-FC76-5F4B-AA39-9B295B541D62}"/>
              </a:ext>
            </a:extLst>
          </p:cNvPr>
          <p:cNvSpPr/>
          <p:nvPr/>
        </p:nvSpPr>
        <p:spPr>
          <a:xfrm>
            <a:off x="457200" y="3004254"/>
            <a:ext cx="8556624" cy="2246769"/>
          </a:xfrm>
          <a:prstGeom prst="rect">
            <a:avLst/>
          </a:prstGeom>
          <a:solidFill>
            <a:srgbClr val="FFC819"/>
          </a:solidFill>
        </p:spPr>
        <p:txBody>
          <a:bodyPr wrap="square">
            <a:spAutoFit/>
          </a:bodyPr>
          <a:lstStyle/>
          <a:p>
            <a:r>
              <a:rPr lang="en" altLang="zh-CN" sz="2800" dirty="0" err="1"/>
              <a:t>TilePane</a:t>
            </a:r>
            <a:r>
              <a:rPr lang="en" altLang="zh-CN" sz="2800" dirty="0"/>
              <a:t> tile = new </a:t>
            </a:r>
            <a:r>
              <a:rPr lang="en" altLang="zh-CN" sz="2800" dirty="0" err="1"/>
              <a:t>TilePane</a:t>
            </a:r>
            <a:r>
              <a:rPr lang="en" altLang="zh-CN" sz="2800" dirty="0"/>
              <a:t>(</a:t>
            </a:r>
            <a:r>
              <a:rPr lang="en" altLang="zh-CN" sz="2800" dirty="0" err="1"/>
              <a:t>Orientation.VERTICAL</a:t>
            </a:r>
            <a:r>
              <a:rPr lang="en" altLang="zh-CN" sz="2800" dirty="0"/>
              <a:t>); </a:t>
            </a:r>
            <a:r>
              <a:rPr lang="en" altLang="zh-CN" sz="2800" dirty="0" err="1"/>
              <a:t>tile.setTileAlignment</a:t>
            </a:r>
            <a:r>
              <a:rPr lang="en" altLang="zh-CN" sz="2800" dirty="0"/>
              <a:t>(</a:t>
            </a:r>
            <a:r>
              <a:rPr lang="en" altLang="zh-CN" sz="2800" dirty="0" err="1"/>
              <a:t>Pos.CENTER_LEFT</a:t>
            </a:r>
            <a:r>
              <a:rPr lang="en" altLang="zh-CN" sz="2800" dirty="0"/>
              <a:t>); </a:t>
            </a:r>
            <a:r>
              <a:rPr lang="en" altLang="zh-CN" sz="2800" dirty="0" err="1"/>
              <a:t>tile.setPrefRows</a:t>
            </a:r>
            <a:r>
              <a:rPr lang="en" altLang="zh-CN" sz="2800" dirty="0"/>
              <a:t>(10); </a:t>
            </a:r>
          </a:p>
          <a:p>
            <a:r>
              <a:rPr lang="en" altLang="zh-CN" sz="2800" dirty="0"/>
              <a:t>for (</a:t>
            </a:r>
            <a:r>
              <a:rPr lang="en" altLang="zh-CN" sz="2800" dirty="0" err="1"/>
              <a:t>int</a:t>
            </a:r>
            <a:r>
              <a:rPr lang="en" altLang="zh-CN" sz="2800" dirty="0"/>
              <a:t> </a:t>
            </a:r>
            <a:r>
              <a:rPr lang="en" altLang="zh-CN" sz="2800" dirty="0" err="1"/>
              <a:t>i</a:t>
            </a:r>
            <a:r>
              <a:rPr lang="en" altLang="zh-CN" sz="2800" dirty="0"/>
              <a:t> = 0; </a:t>
            </a:r>
            <a:r>
              <a:rPr lang="en" altLang="zh-CN" sz="2800" dirty="0" err="1"/>
              <a:t>i</a:t>
            </a:r>
            <a:r>
              <a:rPr lang="en" altLang="zh-CN" sz="2800" dirty="0"/>
              <a:t> &lt; 50; </a:t>
            </a:r>
            <a:r>
              <a:rPr lang="en" altLang="zh-CN" sz="2800" dirty="0" err="1"/>
              <a:t>i</a:t>
            </a:r>
            <a:r>
              <a:rPr lang="en" altLang="zh-CN" sz="2800" dirty="0"/>
              <a:t>++) { </a:t>
            </a:r>
            <a:r>
              <a:rPr lang="en" altLang="zh-CN" sz="2800" dirty="0" err="1"/>
              <a:t>tile.getChildren</a:t>
            </a:r>
            <a:r>
              <a:rPr lang="en" altLang="zh-CN" sz="2800" dirty="0"/>
              <a:t>().add(new </a:t>
            </a:r>
            <a:r>
              <a:rPr lang="en-US" altLang="zh-CN" sz="2800" dirty="0"/>
              <a:t>Button</a:t>
            </a:r>
            <a:r>
              <a:rPr lang="en" altLang="zh-CN" sz="2800" dirty="0"/>
              <a:t>(...)); }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01832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>
            <a:extLst>
              <a:ext uri="{FF2B5EF4-FFF2-40B4-BE49-F238E27FC236}">
                <a16:creationId xmlns:a16="http://schemas.microsoft.com/office/drawing/2014/main" id="{8086114A-1625-B240-BBF3-C00533CB3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pPr eaLnBrk="1" hangingPunct="1"/>
              <a:t>22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dirty="0">
                <a:solidFill>
                  <a:srgbClr val="3380E6"/>
                </a:solidFill>
                <a:latin typeface="Lucida Console"/>
              </a:rPr>
              <a:t>13.2 </a:t>
            </a:r>
            <a:r>
              <a:rPr lang="en" altLang="zh-CN" sz="4000" dirty="0">
                <a:solidFill>
                  <a:srgbClr val="3380E6"/>
                </a:solidFill>
                <a:latin typeface="Lucida Console"/>
              </a:rPr>
              <a:t>Laying Out Nodes in a</a:t>
            </a:r>
            <a:br>
              <a:rPr lang="en" altLang="zh-CN" sz="4000" dirty="0">
                <a:solidFill>
                  <a:srgbClr val="3380E6"/>
                </a:solidFill>
                <a:latin typeface="Lucida Console"/>
              </a:rPr>
            </a:br>
            <a:r>
              <a:rPr lang="en" altLang="zh-CN" sz="4000" dirty="0">
                <a:solidFill>
                  <a:srgbClr val="3380E6"/>
                </a:solidFill>
                <a:latin typeface="Lucida Console"/>
              </a:rPr>
              <a:t>Scene Graph</a:t>
            </a:r>
            <a:endParaRPr lang="zh-CN" altLang="zh-CN" sz="40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194564" name="Rectangle 3">
            <a:extLst>
              <a:ext uri="{FF2B5EF4-FFF2-40B4-BE49-F238E27FC236}">
                <a16:creationId xmlns:a16="http://schemas.microsoft.com/office/drawing/2014/main" id="{FC566A83-4761-A742-910D-309E8AB0584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pPr marL="201612" indent="0" eaLnBrk="1" hangingPunct="1"/>
            <a:r>
              <a:rPr lang="en" altLang="zh-CN" dirty="0" err="1"/>
              <a:t>TitlePane</a:t>
            </a:r>
            <a:r>
              <a:rPr lang="zh-CN" altLang="en-US" sz="3200" dirty="0"/>
              <a:t>：</a:t>
            </a:r>
            <a:endParaRPr lang="en" altLang="zh-CN" dirty="0"/>
          </a:p>
          <a:p>
            <a:pPr lvl="1"/>
            <a:r>
              <a:rPr lang="en" altLang="zh-CN" dirty="0"/>
              <a:t>A </a:t>
            </a:r>
            <a:r>
              <a:rPr lang="en" altLang="zh-CN" dirty="0" err="1"/>
              <a:t>TitledPane</a:t>
            </a:r>
            <a:r>
              <a:rPr lang="en" altLang="zh-CN" dirty="0"/>
              <a:t> is a panel with a title that can be opened and closed.</a:t>
            </a:r>
          </a:p>
          <a:p>
            <a:pPr marL="457200" lvl="1" indent="0" eaLnBrk="1" hangingPunct="1"/>
            <a:endParaRPr lang="en-US" altLang="zh-CN" sz="24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7AADF18-DC1F-0B4E-9874-514119537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3261519"/>
            <a:ext cx="2095500" cy="251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768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>
            <a:extLst>
              <a:ext uri="{FF2B5EF4-FFF2-40B4-BE49-F238E27FC236}">
                <a16:creationId xmlns:a16="http://schemas.microsoft.com/office/drawing/2014/main" id="{8086114A-1625-B240-BBF3-C00533CB3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pPr eaLnBrk="1" hangingPunct="1"/>
              <a:t>23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dirty="0">
                <a:solidFill>
                  <a:srgbClr val="3380E6"/>
                </a:solidFill>
                <a:latin typeface="Lucida Console"/>
              </a:rPr>
              <a:t>13.2 </a:t>
            </a:r>
            <a:r>
              <a:rPr lang="en" altLang="zh-CN" sz="4000" dirty="0">
                <a:solidFill>
                  <a:srgbClr val="3380E6"/>
                </a:solidFill>
                <a:latin typeface="Lucida Console"/>
              </a:rPr>
              <a:t>Laying Out Nodes in a</a:t>
            </a:r>
            <a:br>
              <a:rPr lang="en" altLang="zh-CN" sz="4000" dirty="0">
                <a:solidFill>
                  <a:srgbClr val="3380E6"/>
                </a:solidFill>
                <a:latin typeface="Lucida Console"/>
              </a:rPr>
            </a:br>
            <a:r>
              <a:rPr lang="en" altLang="zh-CN" sz="4000" dirty="0">
                <a:solidFill>
                  <a:srgbClr val="3380E6"/>
                </a:solidFill>
                <a:latin typeface="Lucida Console"/>
              </a:rPr>
              <a:t>Scene Graph</a:t>
            </a:r>
            <a:endParaRPr lang="zh-CN" altLang="zh-CN" sz="40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194564" name="Rectangle 3">
            <a:extLst>
              <a:ext uri="{FF2B5EF4-FFF2-40B4-BE49-F238E27FC236}">
                <a16:creationId xmlns:a16="http://schemas.microsoft.com/office/drawing/2014/main" id="{FC566A83-4761-A742-910D-309E8AB0584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pPr marL="201612" indent="0" eaLnBrk="1" hangingPunct="1"/>
            <a:r>
              <a:rPr lang="en" altLang="zh-CN" sz="3200" dirty="0"/>
              <a:t>Example</a:t>
            </a:r>
            <a:r>
              <a:rPr lang="zh-CN" altLang="en-US" sz="3200" dirty="0"/>
              <a:t>：</a:t>
            </a:r>
            <a:endParaRPr lang="en" altLang="zh-CN" sz="3200" dirty="0"/>
          </a:p>
          <a:p>
            <a:pPr lvl="1"/>
            <a:endParaRPr lang="en" altLang="zh-CN" dirty="0"/>
          </a:p>
          <a:p>
            <a:pPr lvl="1"/>
            <a:endParaRPr lang="en" altLang="zh-CN" dirty="0"/>
          </a:p>
          <a:p>
            <a:pPr marL="457200" lvl="1" indent="0" eaLnBrk="1" hangingPunct="1"/>
            <a:endParaRPr lang="en-US" altLang="zh-CN" sz="24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EF8C8E3-FC76-5F4B-AA39-9B295B541D62}"/>
              </a:ext>
            </a:extLst>
          </p:cNvPr>
          <p:cNvSpPr/>
          <p:nvPr/>
        </p:nvSpPr>
        <p:spPr>
          <a:xfrm>
            <a:off x="293688" y="1819701"/>
            <a:ext cx="8556624" cy="400110"/>
          </a:xfrm>
          <a:prstGeom prst="rect">
            <a:avLst/>
          </a:prstGeom>
          <a:solidFill>
            <a:srgbClr val="FFC819"/>
          </a:solidFill>
        </p:spPr>
        <p:txBody>
          <a:bodyPr wrap="square">
            <a:spAutoFit/>
          </a:bodyPr>
          <a:lstStyle/>
          <a:p>
            <a:r>
              <a:rPr lang="en" altLang="zh-CN" sz="2000" dirty="0" err="1"/>
              <a:t>TitledPane</a:t>
            </a:r>
            <a:r>
              <a:rPr lang="en" altLang="zh-CN" sz="2000" dirty="0"/>
              <a:t> </a:t>
            </a:r>
            <a:r>
              <a:rPr lang="en" altLang="zh-CN" sz="2000" dirty="0" err="1"/>
              <a:t>titledPane</a:t>
            </a:r>
            <a:r>
              <a:rPr lang="en" altLang="zh-CN" sz="2000" dirty="0"/>
              <a:t> = new </a:t>
            </a:r>
            <a:r>
              <a:rPr lang="en" altLang="zh-CN" sz="2000" dirty="0" err="1"/>
              <a:t>TitledPane</a:t>
            </a:r>
            <a:r>
              <a:rPr lang="en" altLang="zh-CN" sz="2000" dirty="0"/>
              <a:t>("My Title", new </a:t>
            </a:r>
            <a:r>
              <a:rPr lang="en" altLang="zh-CN" sz="2000" dirty="0" err="1"/>
              <a:t>CheckBox</a:t>
            </a:r>
            <a:r>
              <a:rPr lang="en" altLang="zh-CN" sz="2000" dirty="0"/>
              <a:t>("OK")); </a:t>
            </a:r>
            <a:endParaRPr lang="zh-CN" altLang="en-US" sz="2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5185DB8-3477-3849-A910-5EB9011A9F41}"/>
              </a:ext>
            </a:extLst>
          </p:cNvPr>
          <p:cNvSpPr/>
          <p:nvPr/>
        </p:nvSpPr>
        <p:spPr>
          <a:xfrm>
            <a:off x="273845" y="2237533"/>
            <a:ext cx="8556624" cy="4801314"/>
          </a:xfrm>
          <a:prstGeom prst="rect">
            <a:avLst/>
          </a:prstGeom>
          <a:solidFill>
            <a:srgbClr val="FFC819"/>
          </a:solidFill>
        </p:spPr>
        <p:txBody>
          <a:bodyPr wrap="square">
            <a:spAutoFit/>
          </a:bodyPr>
          <a:lstStyle/>
          <a:p>
            <a:r>
              <a:rPr lang="en" altLang="zh-CN" dirty="0"/>
              <a:t>final String[] </a:t>
            </a:r>
            <a:r>
              <a:rPr lang="en" altLang="zh-CN" dirty="0" err="1"/>
              <a:t>imageNames</a:t>
            </a:r>
            <a:r>
              <a:rPr lang="en" altLang="zh-CN" dirty="0"/>
              <a:t> = new String[]{"Apples", "Flowers", "Leaves"};</a:t>
            </a:r>
          </a:p>
          <a:p>
            <a:r>
              <a:rPr lang="en" altLang="zh-CN" dirty="0"/>
              <a:t>    final Image[] images = new Image[</a:t>
            </a:r>
            <a:r>
              <a:rPr lang="en" altLang="zh-CN" dirty="0" err="1"/>
              <a:t>imageNames.length</a:t>
            </a:r>
            <a:r>
              <a:rPr lang="en" altLang="zh-CN" dirty="0"/>
              <a:t>];</a:t>
            </a:r>
          </a:p>
          <a:p>
            <a:r>
              <a:rPr lang="en" altLang="zh-CN" dirty="0"/>
              <a:t>    final </a:t>
            </a:r>
            <a:r>
              <a:rPr lang="en" altLang="zh-CN" dirty="0" err="1"/>
              <a:t>ImageView</a:t>
            </a:r>
            <a:r>
              <a:rPr lang="en" altLang="zh-CN" dirty="0"/>
              <a:t>[] pics = new </a:t>
            </a:r>
            <a:r>
              <a:rPr lang="en" altLang="zh-CN" dirty="0" err="1"/>
              <a:t>ImageView</a:t>
            </a:r>
            <a:r>
              <a:rPr lang="en" altLang="zh-CN" dirty="0"/>
              <a:t>[</a:t>
            </a:r>
            <a:r>
              <a:rPr lang="en" altLang="zh-CN" dirty="0" err="1"/>
              <a:t>imageNames.length</a:t>
            </a:r>
            <a:r>
              <a:rPr lang="en" altLang="zh-CN" dirty="0"/>
              <a:t>];</a:t>
            </a:r>
          </a:p>
          <a:p>
            <a:r>
              <a:rPr lang="en" altLang="zh-CN" dirty="0"/>
              <a:t>    final </a:t>
            </a:r>
            <a:r>
              <a:rPr lang="en" altLang="zh-CN" dirty="0" err="1"/>
              <a:t>TitledPane</a:t>
            </a:r>
            <a:r>
              <a:rPr lang="en" altLang="zh-CN" dirty="0"/>
              <a:t>[] </a:t>
            </a:r>
            <a:r>
              <a:rPr lang="en" altLang="zh-CN" dirty="0" err="1"/>
              <a:t>tps</a:t>
            </a:r>
            <a:r>
              <a:rPr lang="en" altLang="zh-CN" dirty="0"/>
              <a:t> = new </a:t>
            </a:r>
            <a:r>
              <a:rPr lang="en" altLang="zh-CN" dirty="0" err="1"/>
              <a:t>TitledPane</a:t>
            </a:r>
            <a:r>
              <a:rPr lang="en" altLang="zh-CN" dirty="0"/>
              <a:t>[</a:t>
            </a:r>
            <a:r>
              <a:rPr lang="en" altLang="zh-CN" dirty="0" err="1"/>
              <a:t>imageNames.length</a:t>
            </a:r>
            <a:r>
              <a:rPr lang="en" altLang="zh-CN" dirty="0"/>
              <a:t>];</a:t>
            </a:r>
          </a:p>
          <a:p>
            <a:endParaRPr lang="en" altLang="zh-CN" dirty="0"/>
          </a:p>
          <a:p>
            <a:r>
              <a:rPr lang="en" altLang="zh-CN" dirty="0"/>
              <a:t>    @Override public void start(Stage stage) {</a:t>
            </a:r>
          </a:p>
          <a:p>
            <a:r>
              <a:rPr lang="en" altLang="zh-CN" dirty="0"/>
              <a:t>      ……</a:t>
            </a:r>
          </a:p>
          <a:p>
            <a:r>
              <a:rPr lang="en" altLang="zh-CN" dirty="0"/>
              <a:t>        final Accordion accordion = new Accordion ();       </a:t>
            </a:r>
          </a:p>
          <a:p>
            <a:r>
              <a:rPr lang="en" altLang="zh-CN" dirty="0"/>
              <a:t>        for (int </a:t>
            </a:r>
            <a:r>
              <a:rPr lang="en" altLang="zh-CN" dirty="0" err="1"/>
              <a:t>i</a:t>
            </a:r>
            <a:r>
              <a:rPr lang="en" altLang="zh-CN" dirty="0"/>
              <a:t> = 0; </a:t>
            </a:r>
            <a:r>
              <a:rPr lang="en" altLang="zh-CN" dirty="0" err="1"/>
              <a:t>i</a:t>
            </a:r>
            <a:r>
              <a:rPr lang="en" altLang="zh-CN" dirty="0"/>
              <a:t> &lt; </a:t>
            </a:r>
            <a:r>
              <a:rPr lang="en" altLang="zh-CN" dirty="0" err="1"/>
              <a:t>imageNames.length</a:t>
            </a:r>
            <a:r>
              <a:rPr lang="en" altLang="zh-CN" dirty="0"/>
              <a:t>; </a:t>
            </a:r>
            <a:r>
              <a:rPr lang="en" altLang="zh-CN" dirty="0" err="1"/>
              <a:t>i</a:t>
            </a:r>
            <a:r>
              <a:rPr lang="en" altLang="zh-CN" dirty="0"/>
              <a:t>++) {          </a:t>
            </a:r>
          </a:p>
          <a:p>
            <a:r>
              <a:rPr lang="en" altLang="zh-CN" dirty="0"/>
              <a:t>            images[</a:t>
            </a:r>
            <a:r>
              <a:rPr lang="en" altLang="zh-CN" dirty="0" err="1"/>
              <a:t>i</a:t>
            </a:r>
            <a:r>
              <a:rPr lang="en" altLang="zh-CN" dirty="0"/>
              <a:t>] = new</a:t>
            </a:r>
          </a:p>
          <a:p>
            <a:r>
              <a:rPr lang="en" altLang="zh-CN" dirty="0"/>
              <a:t>                Image(</a:t>
            </a:r>
            <a:r>
              <a:rPr lang="en" altLang="zh-CN" dirty="0" err="1"/>
              <a:t>getClass</a:t>
            </a:r>
            <a:r>
              <a:rPr lang="en" altLang="zh-CN" dirty="0"/>
              <a:t>().</a:t>
            </a:r>
            <a:r>
              <a:rPr lang="en" altLang="zh-CN" dirty="0" err="1"/>
              <a:t>getResourceAsStream</a:t>
            </a:r>
            <a:r>
              <a:rPr lang="en" altLang="zh-CN" dirty="0"/>
              <a:t>(</a:t>
            </a:r>
            <a:r>
              <a:rPr lang="en" altLang="zh-CN" dirty="0" err="1"/>
              <a:t>imageNames</a:t>
            </a:r>
            <a:r>
              <a:rPr lang="en" altLang="zh-CN" dirty="0"/>
              <a:t>[</a:t>
            </a:r>
            <a:r>
              <a:rPr lang="en" altLang="zh-CN" dirty="0" err="1"/>
              <a:t>i</a:t>
            </a:r>
            <a:r>
              <a:rPr lang="en" altLang="zh-CN" dirty="0"/>
              <a:t>] + ".jpg"));</a:t>
            </a:r>
          </a:p>
          <a:p>
            <a:r>
              <a:rPr lang="en" altLang="zh-CN" dirty="0"/>
              <a:t>            pics[</a:t>
            </a:r>
            <a:r>
              <a:rPr lang="en" altLang="zh-CN" dirty="0" err="1"/>
              <a:t>i</a:t>
            </a:r>
            <a:r>
              <a:rPr lang="en" altLang="zh-CN" dirty="0"/>
              <a:t>] = new </a:t>
            </a:r>
            <a:r>
              <a:rPr lang="en" altLang="zh-CN" dirty="0" err="1"/>
              <a:t>ImageView</a:t>
            </a:r>
            <a:r>
              <a:rPr lang="en" altLang="zh-CN" dirty="0"/>
              <a:t>(images[</a:t>
            </a:r>
            <a:r>
              <a:rPr lang="en" altLang="zh-CN" dirty="0" err="1"/>
              <a:t>i</a:t>
            </a:r>
            <a:r>
              <a:rPr lang="en" altLang="zh-CN" dirty="0"/>
              <a:t>]);</a:t>
            </a:r>
          </a:p>
          <a:p>
            <a:r>
              <a:rPr lang="en" altLang="zh-CN" dirty="0"/>
              <a:t>            </a:t>
            </a:r>
            <a:r>
              <a:rPr lang="en" altLang="zh-CN" dirty="0" err="1"/>
              <a:t>tps</a:t>
            </a:r>
            <a:r>
              <a:rPr lang="en" altLang="zh-CN" dirty="0"/>
              <a:t>[</a:t>
            </a:r>
            <a:r>
              <a:rPr lang="en" altLang="zh-CN" dirty="0" err="1"/>
              <a:t>i</a:t>
            </a:r>
            <a:r>
              <a:rPr lang="en" altLang="zh-CN" dirty="0"/>
              <a:t>] = new </a:t>
            </a:r>
            <a:r>
              <a:rPr lang="en" altLang="zh-CN" dirty="0" err="1"/>
              <a:t>TitledPane</a:t>
            </a:r>
            <a:r>
              <a:rPr lang="en" altLang="zh-CN" dirty="0"/>
              <a:t>(</a:t>
            </a:r>
            <a:r>
              <a:rPr lang="en" altLang="zh-CN" dirty="0" err="1"/>
              <a:t>imageNames</a:t>
            </a:r>
            <a:r>
              <a:rPr lang="en" altLang="zh-CN" dirty="0"/>
              <a:t>[</a:t>
            </a:r>
            <a:r>
              <a:rPr lang="en" altLang="zh-CN" dirty="0" err="1"/>
              <a:t>i</a:t>
            </a:r>
            <a:r>
              <a:rPr lang="en" altLang="zh-CN" dirty="0"/>
              <a:t>],pics[</a:t>
            </a:r>
            <a:r>
              <a:rPr lang="en" altLang="zh-CN" dirty="0" err="1"/>
              <a:t>i</a:t>
            </a:r>
            <a:r>
              <a:rPr lang="en" altLang="zh-CN" dirty="0"/>
              <a:t>]);</a:t>
            </a:r>
          </a:p>
          <a:p>
            <a:r>
              <a:rPr lang="en" altLang="zh-CN" dirty="0"/>
              <a:t>        }  </a:t>
            </a:r>
          </a:p>
          <a:p>
            <a:endParaRPr lang="en" altLang="zh-CN" dirty="0"/>
          </a:p>
          <a:p>
            <a:r>
              <a:rPr lang="en" altLang="zh-CN" dirty="0"/>
              <a:t>        </a:t>
            </a:r>
            <a:r>
              <a:rPr lang="en" altLang="zh-CN" dirty="0" err="1"/>
              <a:t>accordion.getPanes</a:t>
            </a:r>
            <a:r>
              <a:rPr lang="en" altLang="zh-CN" dirty="0"/>
              <a:t>().</a:t>
            </a:r>
            <a:r>
              <a:rPr lang="en" altLang="zh-CN" dirty="0" err="1"/>
              <a:t>addAll</a:t>
            </a:r>
            <a:r>
              <a:rPr lang="en" altLang="zh-CN" dirty="0"/>
              <a:t>(</a:t>
            </a:r>
            <a:r>
              <a:rPr lang="en" altLang="zh-CN" dirty="0" err="1"/>
              <a:t>tps</a:t>
            </a:r>
            <a:r>
              <a:rPr lang="en" altLang="zh-CN" dirty="0"/>
              <a:t>);</a:t>
            </a:r>
          </a:p>
          <a:p>
            <a:r>
              <a:rPr lang="en" altLang="zh-CN" dirty="0"/>
              <a:t>        </a:t>
            </a:r>
            <a:r>
              <a:rPr lang="en" altLang="zh-CN" dirty="0" err="1"/>
              <a:t>accordion.setExpandedPane</a:t>
            </a:r>
            <a:r>
              <a:rPr lang="en" altLang="zh-CN" dirty="0"/>
              <a:t>(</a:t>
            </a:r>
            <a:r>
              <a:rPr lang="en" altLang="zh-CN" dirty="0" err="1"/>
              <a:t>tps</a:t>
            </a:r>
            <a:r>
              <a:rPr lang="en" altLang="zh-CN" dirty="0"/>
              <a:t>[0]);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97A6F68-6A6A-BD4C-AE2F-433F61011698}"/>
              </a:ext>
            </a:extLst>
          </p:cNvPr>
          <p:cNvSpPr/>
          <p:nvPr/>
        </p:nvSpPr>
        <p:spPr>
          <a:xfrm>
            <a:off x="4849811" y="634566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在一个</a:t>
            </a:r>
            <a:r>
              <a:rPr lang="en" altLang="zh-CN" dirty="0"/>
              <a:t>Accordion</a:t>
            </a:r>
            <a:r>
              <a:rPr lang="zh-CN" altLang="en-US" dirty="0"/>
              <a:t>中同一时间只能打开一个</a:t>
            </a:r>
            <a:r>
              <a:rPr lang="en" altLang="zh-CN" dirty="0"/>
              <a:t>Titled Pane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6267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>
            <a:extLst>
              <a:ext uri="{FF2B5EF4-FFF2-40B4-BE49-F238E27FC236}">
                <a16:creationId xmlns:a16="http://schemas.microsoft.com/office/drawing/2014/main" id="{8086114A-1625-B240-BBF3-C00533CB3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pPr eaLnBrk="1" hangingPunct="1"/>
              <a:t>24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dirty="0">
                <a:solidFill>
                  <a:srgbClr val="3380E6"/>
                </a:solidFill>
                <a:latin typeface="Lucida Console"/>
              </a:rPr>
              <a:t>13.2 </a:t>
            </a:r>
            <a:r>
              <a:rPr lang="en" altLang="zh-CN" sz="4000" dirty="0">
                <a:solidFill>
                  <a:srgbClr val="3380E6"/>
                </a:solidFill>
                <a:latin typeface="Lucida Console"/>
              </a:rPr>
              <a:t>Laying Out Nodes in a</a:t>
            </a:r>
            <a:br>
              <a:rPr lang="en" altLang="zh-CN" sz="4000" dirty="0">
                <a:solidFill>
                  <a:srgbClr val="3380E6"/>
                </a:solidFill>
                <a:latin typeface="Lucida Console"/>
              </a:rPr>
            </a:br>
            <a:r>
              <a:rPr lang="en" altLang="zh-CN" sz="4000" dirty="0">
                <a:solidFill>
                  <a:srgbClr val="3380E6"/>
                </a:solidFill>
                <a:latin typeface="Lucida Console"/>
              </a:rPr>
              <a:t>Scene Graph</a:t>
            </a:r>
            <a:endParaRPr lang="zh-CN" altLang="zh-CN" sz="40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194564" name="Rectangle 3">
            <a:extLst>
              <a:ext uri="{FF2B5EF4-FFF2-40B4-BE49-F238E27FC236}">
                <a16:creationId xmlns:a16="http://schemas.microsoft.com/office/drawing/2014/main" id="{FC566A83-4761-A742-910D-309E8AB0584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pPr marL="201612" indent="0" eaLnBrk="1" hangingPunct="1"/>
            <a:r>
              <a:rPr lang="en-US" altLang="zh-CN" dirty="0" err="1"/>
              <a:t>HBox</a:t>
            </a:r>
            <a:r>
              <a:rPr lang="zh-CN" altLang="en-US" sz="3200" dirty="0"/>
              <a:t>：</a:t>
            </a:r>
            <a:endParaRPr lang="en" altLang="zh-CN" dirty="0"/>
          </a:p>
          <a:p>
            <a:pPr lvl="1"/>
            <a:r>
              <a:rPr lang="en" altLang="zh-CN" dirty="0"/>
              <a:t>Arranges nodes horizontally in one row.</a:t>
            </a:r>
          </a:p>
          <a:p>
            <a:r>
              <a:rPr lang="en" altLang="zh-CN" dirty="0" err="1"/>
              <a:t>VBox</a:t>
            </a:r>
            <a:endParaRPr lang="en" altLang="zh-CN" dirty="0"/>
          </a:p>
          <a:p>
            <a:pPr lvl="1"/>
            <a:r>
              <a:rPr lang="en" altLang="zh-CN" dirty="0"/>
              <a:t>Arranges nodes vertically in one column.</a:t>
            </a:r>
          </a:p>
          <a:p>
            <a:pPr lvl="1"/>
            <a:endParaRPr lang="en" altLang="zh-CN" dirty="0"/>
          </a:p>
          <a:p>
            <a:pPr lvl="1"/>
            <a:endParaRPr lang="en" altLang="zh-CN" dirty="0"/>
          </a:p>
          <a:p>
            <a:pPr marL="457200" lvl="1" indent="0" eaLnBrk="1" hangingPunct="1"/>
            <a:endParaRPr lang="en-US" altLang="zh-CN" sz="24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7434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>
            <a:extLst>
              <a:ext uri="{FF2B5EF4-FFF2-40B4-BE49-F238E27FC236}">
                <a16:creationId xmlns:a16="http://schemas.microsoft.com/office/drawing/2014/main" id="{8086114A-1625-B240-BBF3-C00533CB3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pPr eaLnBrk="1" hangingPunct="1"/>
              <a:t>25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>
                <a:solidFill>
                  <a:srgbClr val="3380E6"/>
                </a:solidFill>
                <a:latin typeface="Lucida Console"/>
              </a:rPr>
              <a:t>13.3 </a:t>
            </a:r>
            <a:r>
              <a:rPr lang="en" altLang="zh-CN" sz="3200" dirty="0">
                <a:solidFill>
                  <a:srgbClr val="3380E6"/>
                </a:solidFill>
                <a:latin typeface="Lucida Console"/>
              </a:rPr>
              <a:t>Painter App:</a:t>
            </a:r>
            <a:r>
              <a:rPr lang="zh-CN" altLang="en-US" sz="3200" dirty="0">
                <a:solidFill>
                  <a:srgbClr val="3380E6"/>
                </a:solidFill>
                <a:latin typeface="Lucida Console"/>
              </a:rPr>
              <a:t> </a:t>
            </a:r>
            <a:r>
              <a:rPr lang="en" altLang="zh-CN" sz="3200" dirty="0" err="1">
                <a:solidFill>
                  <a:srgbClr val="3380E6"/>
                </a:solidFill>
                <a:latin typeface="Lucida Console"/>
              </a:rPr>
              <a:t>RadioButtons</a:t>
            </a:r>
            <a:r>
              <a:rPr lang="en" altLang="zh-CN" sz="3200" dirty="0">
                <a:solidFill>
                  <a:srgbClr val="3380E6"/>
                </a:solidFill>
                <a:latin typeface="Lucida Console"/>
              </a:rPr>
              <a:t>, Mouse</a:t>
            </a:r>
            <a:r>
              <a:rPr lang="zh-CN" altLang="en-US" sz="3200" dirty="0">
                <a:solidFill>
                  <a:srgbClr val="3380E6"/>
                </a:solidFill>
                <a:latin typeface="Lucida Console"/>
              </a:rPr>
              <a:t> </a:t>
            </a:r>
            <a:r>
              <a:rPr lang="en" altLang="zh-CN" sz="3200" dirty="0">
                <a:solidFill>
                  <a:srgbClr val="3380E6"/>
                </a:solidFill>
                <a:latin typeface="Lucida Console"/>
              </a:rPr>
              <a:t>Events and Shapes</a:t>
            </a:r>
            <a:endParaRPr lang="zh-CN" altLang="zh-CN" sz="3200" dirty="0">
              <a:solidFill>
                <a:srgbClr val="3380E6"/>
              </a:solidFill>
              <a:latin typeface="Lucida Console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528ECBB-9C36-BC45-9272-1262E181E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295400"/>
            <a:ext cx="63627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493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>
            <a:extLst>
              <a:ext uri="{FF2B5EF4-FFF2-40B4-BE49-F238E27FC236}">
                <a16:creationId xmlns:a16="http://schemas.microsoft.com/office/drawing/2014/main" id="{8086114A-1625-B240-BBF3-C00533CB3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pPr eaLnBrk="1" hangingPunct="1"/>
              <a:t>26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>
                <a:solidFill>
                  <a:srgbClr val="3380E6"/>
                </a:solidFill>
                <a:latin typeface="Lucida Console"/>
              </a:rPr>
              <a:t>13.3 </a:t>
            </a:r>
            <a:r>
              <a:rPr lang="en" altLang="zh-CN" sz="3200" dirty="0">
                <a:solidFill>
                  <a:srgbClr val="3380E6"/>
                </a:solidFill>
                <a:latin typeface="Lucida Console"/>
              </a:rPr>
              <a:t>Painter App:</a:t>
            </a:r>
            <a:r>
              <a:rPr lang="zh-CN" altLang="en-US" sz="3200" dirty="0">
                <a:solidFill>
                  <a:srgbClr val="3380E6"/>
                </a:solidFill>
                <a:latin typeface="Lucida Console"/>
              </a:rPr>
              <a:t> </a:t>
            </a:r>
            <a:r>
              <a:rPr lang="en" altLang="zh-CN" sz="3200" dirty="0" err="1">
                <a:solidFill>
                  <a:srgbClr val="3380E6"/>
                </a:solidFill>
                <a:latin typeface="Lucida Console"/>
              </a:rPr>
              <a:t>RadioButtons</a:t>
            </a:r>
            <a:r>
              <a:rPr lang="en" altLang="zh-CN" sz="3200" dirty="0">
                <a:solidFill>
                  <a:srgbClr val="3380E6"/>
                </a:solidFill>
                <a:latin typeface="Lucida Console"/>
              </a:rPr>
              <a:t>, Mouse</a:t>
            </a:r>
            <a:r>
              <a:rPr lang="zh-CN" altLang="en-US" sz="3200" dirty="0">
                <a:solidFill>
                  <a:srgbClr val="3380E6"/>
                </a:solidFill>
                <a:latin typeface="Lucida Console"/>
              </a:rPr>
              <a:t> </a:t>
            </a:r>
            <a:r>
              <a:rPr lang="en" altLang="zh-CN" sz="3200" dirty="0">
                <a:solidFill>
                  <a:srgbClr val="3380E6"/>
                </a:solidFill>
                <a:latin typeface="Lucida Console"/>
              </a:rPr>
              <a:t>Events and Shapes</a:t>
            </a:r>
            <a:r>
              <a:rPr lang="en-US" altLang="zh-CN" sz="3200" dirty="0">
                <a:solidFill>
                  <a:srgbClr val="3380E6"/>
                </a:solidFill>
                <a:latin typeface="Lucida Console"/>
              </a:rPr>
              <a:t>(Cont.)</a:t>
            </a:r>
            <a:endParaRPr lang="zh-CN" altLang="zh-CN" sz="32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902119A-AA72-F246-9974-A7C970EB887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pPr marL="201612" indent="0" eaLnBrk="1" hangingPunct="1"/>
            <a:r>
              <a:rPr lang="en" altLang="zh-CN" dirty="0" err="1"/>
              <a:t>RadioButtons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" altLang="zh-CN" dirty="0" err="1"/>
              <a:t>ToggleGroups</a:t>
            </a:r>
            <a:endParaRPr lang="en" altLang="zh-CN" dirty="0"/>
          </a:p>
          <a:p>
            <a:pPr lvl="1"/>
            <a:r>
              <a:rPr lang="en" altLang="zh-CN" dirty="0" err="1"/>
              <a:t>RadioButtons</a:t>
            </a:r>
            <a:r>
              <a:rPr lang="en" altLang="zh-CN" dirty="0"/>
              <a:t> function as mutually </a:t>
            </a:r>
            <a:r>
              <a:rPr lang="en" altLang="zh-CN" dirty="0">
                <a:solidFill>
                  <a:srgbClr val="FF0000"/>
                </a:solidFill>
              </a:rPr>
              <a:t>exclusive</a:t>
            </a:r>
            <a:r>
              <a:rPr lang="en" altLang="zh-CN" dirty="0"/>
              <a:t> options.</a:t>
            </a:r>
          </a:p>
          <a:p>
            <a:pPr lvl="1"/>
            <a:r>
              <a:rPr lang="en" altLang="zh-CN" dirty="0"/>
              <a:t>You add multiple </a:t>
            </a:r>
            <a:r>
              <a:rPr lang="en" altLang="zh-CN" dirty="0" err="1"/>
              <a:t>RadioButtons</a:t>
            </a:r>
            <a:r>
              <a:rPr lang="en" altLang="zh-CN" dirty="0"/>
              <a:t> to a </a:t>
            </a:r>
            <a:r>
              <a:rPr lang="en" altLang="zh-CN" dirty="0" err="1"/>
              <a:t>ToggleGroup</a:t>
            </a:r>
            <a:r>
              <a:rPr lang="en" altLang="zh-CN" dirty="0"/>
              <a:t> to ensure that </a:t>
            </a:r>
            <a:r>
              <a:rPr lang="en" altLang="zh-CN" dirty="0">
                <a:solidFill>
                  <a:srgbClr val="FF0000"/>
                </a:solidFill>
              </a:rPr>
              <a:t>only one </a:t>
            </a:r>
            <a:r>
              <a:rPr lang="en" altLang="zh-CN" dirty="0" err="1">
                <a:solidFill>
                  <a:srgbClr val="FF0000"/>
                </a:solidFill>
              </a:rPr>
              <a:t>RadioButton</a:t>
            </a:r>
            <a:r>
              <a:rPr lang="en" altLang="zh-CN" dirty="0">
                <a:solidFill>
                  <a:srgbClr val="FF0000"/>
                </a:solidFill>
              </a:rPr>
              <a:t> in a given group is selected</a:t>
            </a:r>
            <a:r>
              <a:rPr lang="en" altLang="zh-CN" dirty="0"/>
              <a:t> </a:t>
            </a:r>
            <a:r>
              <a:rPr lang="en" altLang="zh-CN" dirty="0">
                <a:solidFill>
                  <a:srgbClr val="FF0000"/>
                </a:solidFill>
              </a:rPr>
              <a:t>at a time.</a:t>
            </a:r>
          </a:p>
          <a:p>
            <a:r>
              <a:rPr lang="en" altLang="zh-CN" dirty="0" err="1"/>
              <a:t>TitledPane</a:t>
            </a:r>
            <a:r>
              <a:rPr lang="en" altLang="zh-CN" dirty="0"/>
              <a:t> Layout Container</a:t>
            </a:r>
          </a:p>
          <a:p>
            <a:pPr lvl="1"/>
            <a:r>
              <a:rPr lang="en" altLang="zh-CN" dirty="0"/>
              <a:t>A </a:t>
            </a:r>
            <a:r>
              <a:rPr lang="en" altLang="zh-CN" dirty="0" err="1"/>
              <a:t>TitledPane</a:t>
            </a:r>
            <a:r>
              <a:rPr lang="en" altLang="zh-CN" dirty="0"/>
              <a:t> layout container displays a title at its top and is a collapsible panel containing a layout node, which in turn contains other nodes. </a:t>
            </a:r>
          </a:p>
          <a:p>
            <a:endParaRPr lang="en" altLang="zh-CN" dirty="0"/>
          </a:p>
          <a:p>
            <a:pPr lvl="1"/>
            <a:endParaRPr lang="en" altLang="zh-CN" dirty="0"/>
          </a:p>
          <a:p>
            <a:pPr lvl="1"/>
            <a:endParaRPr lang="en" altLang="zh-CN" dirty="0"/>
          </a:p>
          <a:p>
            <a:pPr marL="457200" lvl="1" indent="0" eaLnBrk="1" hangingPunct="1"/>
            <a:endParaRPr lang="en-US" altLang="zh-CN" sz="24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88113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>
            <a:extLst>
              <a:ext uri="{FF2B5EF4-FFF2-40B4-BE49-F238E27FC236}">
                <a16:creationId xmlns:a16="http://schemas.microsoft.com/office/drawing/2014/main" id="{8086114A-1625-B240-BBF3-C00533CB3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pPr eaLnBrk="1" hangingPunct="1"/>
              <a:t>27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>
                <a:solidFill>
                  <a:srgbClr val="3380E6"/>
                </a:solidFill>
                <a:latin typeface="Lucida Console"/>
              </a:rPr>
              <a:t>13.3 </a:t>
            </a:r>
            <a:r>
              <a:rPr lang="en" altLang="zh-CN" sz="3200" dirty="0">
                <a:solidFill>
                  <a:srgbClr val="3380E6"/>
                </a:solidFill>
                <a:latin typeface="Lucida Console"/>
              </a:rPr>
              <a:t>Painter App:</a:t>
            </a:r>
            <a:r>
              <a:rPr lang="zh-CN" altLang="en-US" sz="3200" dirty="0">
                <a:solidFill>
                  <a:srgbClr val="3380E6"/>
                </a:solidFill>
                <a:latin typeface="Lucida Console"/>
              </a:rPr>
              <a:t> </a:t>
            </a:r>
            <a:r>
              <a:rPr lang="en" altLang="zh-CN" sz="3200" dirty="0" err="1">
                <a:solidFill>
                  <a:srgbClr val="3380E6"/>
                </a:solidFill>
                <a:latin typeface="Lucida Console"/>
              </a:rPr>
              <a:t>RadioButtons</a:t>
            </a:r>
            <a:r>
              <a:rPr lang="en" altLang="zh-CN" sz="3200" dirty="0">
                <a:solidFill>
                  <a:srgbClr val="3380E6"/>
                </a:solidFill>
                <a:latin typeface="Lucida Console"/>
              </a:rPr>
              <a:t>, Mouse</a:t>
            </a:r>
            <a:r>
              <a:rPr lang="zh-CN" altLang="en-US" sz="3200" dirty="0">
                <a:solidFill>
                  <a:srgbClr val="3380E6"/>
                </a:solidFill>
                <a:latin typeface="Lucida Console"/>
              </a:rPr>
              <a:t> </a:t>
            </a:r>
            <a:r>
              <a:rPr lang="en" altLang="zh-CN" sz="3200" dirty="0">
                <a:solidFill>
                  <a:srgbClr val="3380E6"/>
                </a:solidFill>
                <a:latin typeface="Lucida Console"/>
              </a:rPr>
              <a:t>Events and Shapes</a:t>
            </a:r>
            <a:r>
              <a:rPr lang="en-US" altLang="zh-CN" sz="3200" dirty="0">
                <a:solidFill>
                  <a:srgbClr val="3380E6"/>
                </a:solidFill>
                <a:latin typeface="Lucida Console"/>
              </a:rPr>
              <a:t>(Cont.)</a:t>
            </a:r>
            <a:endParaRPr lang="zh-CN" altLang="zh-CN" sz="32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F9A174D-69DA-CC43-8308-FDB8481C536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pPr marL="201612" indent="0" eaLnBrk="1" hangingPunct="1"/>
            <a:r>
              <a:rPr lang="en-US" altLang="zh-CN" dirty="0"/>
              <a:t>JavaFX</a:t>
            </a:r>
            <a:r>
              <a:rPr lang="zh-CN" altLang="en-US" dirty="0"/>
              <a:t> </a:t>
            </a:r>
            <a:r>
              <a:rPr lang="en-US" altLang="zh-CN" dirty="0"/>
              <a:t>Shapes</a:t>
            </a:r>
          </a:p>
          <a:p>
            <a:pPr marL="457200" lvl="1" indent="0" eaLnBrk="1" hangingPunct="1"/>
            <a:r>
              <a:rPr lang="en" altLang="zh-CN" dirty="0"/>
              <a:t>The </a:t>
            </a:r>
            <a:r>
              <a:rPr lang="en" altLang="zh-CN" dirty="0" err="1"/>
              <a:t>javafx.scene.shape</a:t>
            </a:r>
            <a:r>
              <a:rPr lang="en" altLang="zh-CN" dirty="0"/>
              <a:t> package contains various classes for creating 2D and 3D shape nodes that can be displayed in a scene graph. </a:t>
            </a:r>
          </a:p>
          <a:p>
            <a:pPr marL="457200" lvl="1" indent="0" eaLnBrk="1" hangingPunct="1"/>
            <a:endParaRPr lang="en" altLang="zh-CN" dirty="0"/>
          </a:p>
          <a:p>
            <a:pPr lvl="1"/>
            <a:endParaRPr lang="en" altLang="zh-CN" dirty="0"/>
          </a:p>
          <a:p>
            <a:pPr lvl="1"/>
            <a:endParaRPr lang="en" altLang="zh-CN" dirty="0"/>
          </a:p>
          <a:p>
            <a:pPr marL="457200" lvl="1" indent="0" eaLnBrk="1" hangingPunct="1"/>
            <a:endParaRPr lang="en-US" altLang="zh-CN" sz="24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53484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>
            <a:extLst>
              <a:ext uri="{FF2B5EF4-FFF2-40B4-BE49-F238E27FC236}">
                <a16:creationId xmlns:a16="http://schemas.microsoft.com/office/drawing/2014/main" id="{8086114A-1625-B240-BBF3-C00533CB3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pPr eaLnBrk="1" hangingPunct="1"/>
              <a:t>28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>
                <a:solidFill>
                  <a:srgbClr val="3380E6"/>
                </a:solidFill>
                <a:latin typeface="Lucida Console"/>
              </a:rPr>
              <a:t>13.3 </a:t>
            </a:r>
            <a:r>
              <a:rPr lang="en" altLang="zh-CN" sz="3200" dirty="0">
                <a:solidFill>
                  <a:srgbClr val="3380E6"/>
                </a:solidFill>
                <a:latin typeface="Lucida Console"/>
              </a:rPr>
              <a:t>Painter App:</a:t>
            </a:r>
            <a:r>
              <a:rPr lang="zh-CN" altLang="en-US" sz="3200" dirty="0">
                <a:solidFill>
                  <a:srgbClr val="3380E6"/>
                </a:solidFill>
                <a:latin typeface="Lucida Console"/>
              </a:rPr>
              <a:t> </a:t>
            </a:r>
            <a:r>
              <a:rPr lang="en" altLang="zh-CN" sz="3200" dirty="0" err="1">
                <a:solidFill>
                  <a:srgbClr val="3380E6"/>
                </a:solidFill>
                <a:latin typeface="Lucida Console"/>
              </a:rPr>
              <a:t>RadioButtons</a:t>
            </a:r>
            <a:r>
              <a:rPr lang="en" altLang="zh-CN" sz="3200" dirty="0">
                <a:solidFill>
                  <a:srgbClr val="3380E6"/>
                </a:solidFill>
                <a:latin typeface="Lucida Console"/>
              </a:rPr>
              <a:t>, Mouse</a:t>
            </a:r>
            <a:r>
              <a:rPr lang="zh-CN" altLang="en-US" sz="3200" dirty="0">
                <a:solidFill>
                  <a:srgbClr val="3380E6"/>
                </a:solidFill>
                <a:latin typeface="Lucida Console"/>
              </a:rPr>
              <a:t> </a:t>
            </a:r>
            <a:r>
              <a:rPr lang="en" altLang="zh-CN" sz="3200" dirty="0">
                <a:solidFill>
                  <a:srgbClr val="3380E6"/>
                </a:solidFill>
                <a:latin typeface="Lucida Console"/>
              </a:rPr>
              <a:t>Events and Shapes</a:t>
            </a:r>
            <a:r>
              <a:rPr lang="en-US" altLang="zh-CN" sz="3200" dirty="0">
                <a:solidFill>
                  <a:srgbClr val="3380E6"/>
                </a:solidFill>
                <a:latin typeface="Lucida Console"/>
              </a:rPr>
              <a:t>(Cont.)</a:t>
            </a:r>
            <a:endParaRPr lang="zh-CN" altLang="zh-CN" sz="32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F9A174D-69DA-CC43-8308-FDB8481C536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pPr marL="201612" indent="0" eaLnBrk="1" hangingPunct="1"/>
            <a:r>
              <a:rPr lang="en" altLang="zh-CN" dirty="0"/>
              <a:t>Mouse Event Handling</a:t>
            </a:r>
          </a:p>
          <a:p>
            <a:pPr marL="457200" lvl="1" indent="0" eaLnBrk="1" hangingPunct="1"/>
            <a:endParaRPr lang="en-US" altLang="zh-CN" sz="24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B2667DE-17AB-734C-8287-6456C752A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31" y="1828800"/>
            <a:ext cx="6769769" cy="480770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46AE87E-D519-ED4E-B906-C56611F87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15" y="6408738"/>
            <a:ext cx="64516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015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6A84E1A-D31E-5049-B23E-304C81B30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8600"/>
            <a:ext cx="7696200" cy="626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28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>
            <a:extLst>
              <a:ext uri="{FF2B5EF4-FFF2-40B4-BE49-F238E27FC236}">
                <a16:creationId xmlns:a16="http://schemas.microsoft.com/office/drawing/2014/main" id="{8086114A-1625-B240-BBF3-C00533CB3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pPr eaLnBrk="1" hangingPunct="1"/>
              <a:t>3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dirty="0">
                <a:solidFill>
                  <a:srgbClr val="3380E6"/>
                </a:solidFill>
                <a:latin typeface="Lucida Console"/>
              </a:rPr>
              <a:t>13.2 </a:t>
            </a:r>
            <a:r>
              <a:rPr lang="en" altLang="zh-CN" sz="4000" dirty="0">
                <a:solidFill>
                  <a:srgbClr val="3380E6"/>
                </a:solidFill>
                <a:latin typeface="Lucida Console"/>
              </a:rPr>
              <a:t>Laying Out Nodes in a</a:t>
            </a:r>
            <a:br>
              <a:rPr lang="en" altLang="zh-CN" sz="4000" dirty="0">
                <a:solidFill>
                  <a:srgbClr val="3380E6"/>
                </a:solidFill>
                <a:latin typeface="Lucida Console"/>
              </a:rPr>
            </a:br>
            <a:r>
              <a:rPr lang="en" altLang="zh-CN" sz="4000" dirty="0">
                <a:solidFill>
                  <a:srgbClr val="3380E6"/>
                </a:solidFill>
                <a:latin typeface="Lucida Console"/>
              </a:rPr>
              <a:t>Scene Graph</a:t>
            </a:r>
            <a:endParaRPr lang="zh-CN" altLang="zh-CN" sz="40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194564" name="Rectangle 3">
            <a:extLst>
              <a:ext uri="{FF2B5EF4-FFF2-40B4-BE49-F238E27FC236}">
                <a16:creationId xmlns:a16="http://schemas.microsoft.com/office/drawing/2014/main" id="{FC566A83-4761-A742-910D-309E8AB0584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341438"/>
            <a:ext cx="7239000" cy="4525962"/>
          </a:xfrm>
        </p:spPr>
        <p:txBody>
          <a:bodyPr/>
          <a:lstStyle/>
          <a:p>
            <a:pPr marL="201612" indent="0" eaLnBrk="1" hangingPunct="1"/>
            <a:r>
              <a:rPr lang="en" altLang="zh-CN" dirty="0"/>
              <a:t>A layout determines the size and positioning of nodes in the scene graph.</a:t>
            </a:r>
          </a:p>
          <a:p>
            <a:pPr marL="201612" indent="0" eaLnBrk="1" hangingPunct="1"/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</a:p>
          <a:p>
            <a:pPr marL="457200" lvl="1" indent="0" eaLnBrk="1" hangingPunct="1"/>
            <a:r>
              <a:rPr lang="en" altLang="zh-CN" dirty="0"/>
              <a:t>In general, a node’s size </a:t>
            </a:r>
            <a:r>
              <a:rPr lang="en" altLang="zh-CN" dirty="0">
                <a:solidFill>
                  <a:srgbClr val="FF0000"/>
                </a:solidFill>
              </a:rPr>
              <a:t>should not be defined explicitly. </a:t>
            </a:r>
            <a:endParaRPr lang="en-US" altLang="zh-CN" dirty="0">
              <a:solidFill>
                <a:srgbClr val="FF0000"/>
              </a:solidFill>
            </a:endParaRPr>
          </a:p>
          <a:p>
            <a:pPr marL="457200" lvl="1" indent="0" eaLnBrk="1" hangingPunct="1"/>
            <a:r>
              <a:rPr lang="en" altLang="zh-CN" dirty="0"/>
              <a:t>Doing so often creates a design that looks pleasing when it first loads, but deteriorate</a:t>
            </a:r>
            <a:r>
              <a:rPr lang="en-US" altLang="zh-CN" dirty="0"/>
              <a:t>(</a:t>
            </a:r>
            <a:r>
              <a:rPr lang="zh-CN" altLang="en-US" dirty="0"/>
              <a:t>恶化）</a:t>
            </a:r>
            <a:r>
              <a:rPr lang="en" altLang="zh-CN" dirty="0"/>
              <a:t> when the app is resized or the content updates.</a:t>
            </a:r>
          </a:p>
          <a:p>
            <a:pPr marL="457200" lvl="1" indent="0" eaLnBrk="1" hangingPunct="1"/>
            <a:endParaRPr lang="en" altLang="zh-CN" dirty="0"/>
          </a:p>
          <a:p>
            <a:pPr marL="457200" lvl="1" indent="0" eaLnBrk="1" hangingPunct="1"/>
            <a:endParaRPr lang="en" altLang="zh-CN" dirty="0"/>
          </a:p>
          <a:p>
            <a:pPr marL="457200" lvl="1" indent="0" eaLnBrk="1" hangingPunct="1"/>
            <a:endParaRPr lang="en-US" altLang="zh-CN" sz="24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21133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4A610B-B245-784E-9B84-531DD185C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D2D20C-A723-6846-A66D-C9B2D7744DFA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365E1AD-8DEB-0640-90C4-C9C5F38A98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A26CF6-35CE-3E4B-9221-6CF91A510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895" y="609600"/>
            <a:ext cx="870312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434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710080B-3009-9844-9F37-2871BBEF4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98089"/>
            <a:ext cx="7086600" cy="6061822"/>
          </a:xfrm>
          <a:prstGeom prst="rect">
            <a:avLst/>
          </a:prstGeom>
        </p:spPr>
      </p:pic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4514175A-52EC-5B4E-A9E8-480260D6D9B4}"/>
              </a:ext>
            </a:extLst>
          </p:cNvPr>
          <p:cNvCxnSpPr/>
          <p:nvPr/>
        </p:nvCxnSpPr>
        <p:spPr>
          <a:xfrm>
            <a:off x="1143000" y="3886200"/>
            <a:ext cx="32004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857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84ABE7C-333B-D744-BAC4-903864B0C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8576144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5776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322F9C57-17A1-1E43-902E-21F9409B2088}"/>
              </a:ext>
            </a:extLst>
          </p:cNvPr>
          <p:cNvGrpSpPr/>
          <p:nvPr/>
        </p:nvGrpSpPr>
        <p:grpSpPr>
          <a:xfrm>
            <a:off x="33454" y="1447800"/>
            <a:ext cx="8175907" cy="5105400"/>
            <a:chOff x="15240" y="876300"/>
            <a:chExt cx="8175907" cy="51054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0D4A1037-06E5-5248-B247-785262E82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" y="876300"/>
              <a:ext cx="8175907" cy="5105400"/>
            </a:xfrm>
            <a:prstGeom prst="rect">
              <a:avLst/>
            </a:prstGeom>
          </p:spPr>
        </p:pic>
        <p:cxnSp>
          <p:nvCxnSpPr>
            <p:cNvPr id="7" name="直线连接符 6">
              <a:extLst>
                <a:ext uri="{FF2B5EF4-FFF2-40B4-BE49-F238E27FC236}">
                  <a16:creationId xmlns:a16="http://schemas.microsoft.com/office/drawing/2014/main" id="{6F668E9B-EF39-EA44-9E50-06271C6725B5}"/>
                </a:ext>
              </a:extLst>
            </p:cNvPr>
            <p:cNvCxnSpPr/>
            <p:nvPr/>
          </p:nvCxnSpPr>
          <p:spPr>
            <a:xfrm>
              <a:off x="3581400" y="1981200"/>
              <a:ext cx="3200400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直线连接符 7">
              <a:extLst>
                <a:ext uri="{FF2B5EF4-FFF2-40B4-BE49-F238E27FC236}">
                  <a16:creationId xmlns:a16="http://schemas.microsoft.com/office/drawing/2014/main" id="{67038D3A-42F4-7147-BA36-BD0030C45F51}"/>
                </a:ext>
              </a:extLst>
            </p:cNvPr>
            <p:cNvCxnSpPr/>
            <p:nvPr/>
          </p:nvCxnSpPr>
          <p:spPr>
            <a:xfrm>
              <a:off x="3962400" y="5029200"/>
              <a:ext cx="3200400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直线连接符 8">
              <a:extLst>
                <a:ext uri="{FF2B5EF4-FFF2-40B4-BE49-F238E27FC236}">
                  <a16:creationId xmlns:a16="http://schemas.microsoft.com/office/drawing/2014/main" id="{3C6369EF-D383-9F4B-839C-C56D242646BF}"/>
                </a:ext>
              </a:extLst>
            </p:cNvPr>
            <p:cNvCxnSpPr/>
            <p:nvPr/>
          </p:nvCxnSpPr>
          <p:spPr>
            <a:xfrm>
              <a:off x="3429000" y="5562600"/>
              <a:ext cx="3200400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061C5C34-D13C-5448-AE37-A2BB8BC76177}"/>
                </a:ext>
              </a:extLst>
            </p:cNvPr>
            <p:cNvCxnSpPr>
              <a:cxnSpLocks/>
            </p:cNvCxnSpPr>
            <p:nvPr/>
          </p:nvCxnSpPr>
          <p:spPr>
            <a:xfrm>
              <a:off x="685800" y="1447800"/>
              <a:ext cx="3886200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590F6F96-1BE7-A141-8FCB-F4BFD97ED528}"/>
              </a:ext>
            </a:extLst>
          </p:cNvPr>
          <p:cNvSpPr/>
          <p:nvPr/>
        </p:nvSpPr>
        <p:spPr>
          <a:xfrm>
            <a:off x="152400" y="226874"/>
            <a:ext cx="8610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000" dirty="0">
                <a:solidFill>
                  <a:srgbClr val="333333"/>
                </a:solidFill>
                <a:latin typeface="Helvetica" pitchFamily="2" charset="0"/>
              </a:rPr>
              <a:t>When the </a:t>
            </a:r>
            <a:r>
              <a:rPr lang="en" altLang="zh-CN" sz="2000" dirty="0" err="1">
                <a:solidFill>
                  <a:srgbClr val="333333"/>
                </a:solidFill>
                <a:latin typeface="Monaco" pitchFamily="2" charset="0"/>
              </a:rPr>
              <a:t>FXMLLoader</a:t>
            </a:r>
            <a:r>
              <a:rPr lang="en" altLang="zh-CN" sz="2000" dirty="0">
                <a:solidFill>
                  <a:srgbClr val="333333"/>
                </a:solidFill>
                <a:latin typeface="Monaco" pitchFamily="2" charset="0"/>
              </a:rPr>
              <a:t> </a:t>
            </a:r>
            <a:r>
              <a:rPr lang="en" altLang="zh-CN" sz="2000" dirty="0">
                <a:solidFill>
                  <a:srgbClr val="333333"/>
                </a:solidFill>
                <a:latin typeface="Helvetica" pitchFamily="2" charset="0"/>
              </a:rPr>
              <a:t>creates a controller- class object, </a:t>
            </a:r>
            <a:r>
              <a:rPr lang="en" altLang="zh-CN" sz="2000" dirty="0" err="1">
                <a:solidFill>
                  <a:srgbClr val="333333"/>
                </a:solidFill>
                <a:latin typeface="Monaco" pitchFamily="2" charset="0"/>
              </a:rPr>
              <a:t>FXMLLoader</a:t>
            </a:r>
            <a:r>
              <a:rPr lang="en" altLang="zh-CN" sz="2000" dirty="0">
                <a:solidFill>
                  <a:srgbClr val="333333"/>
                </a:solidFill>
                <a:latin typeface="Monaco" pitchFamily="2" charset="0"/>
              </a:rPr>
              <a:t> </a:t>
            </a:r>
            <a:r>
              <a:rPr lang="en" altLang="zh-CN" sz="2000" dirty="0">
                <a:solidFill>
                  <a:srgbClr val="333333"/>
                </a:solidFill>
                <a:latin typeface="Helvetica" pitchFamily="2" charset="0"/>
              </a:rPr>
              <a:t>determines whether the class contains an </a:t>
            </a:r>
            <a:r>
              <a:rPr lang="en" altLang="zh-CN" sz="2000" dirty="0">
                <a:solidFill>
                  <a:srgbClr val="333333"/>
                </a:solidFill>
                <a:latin typeface="Monaco" pitchFamily="2" charset="0"/>
              </a:rPr>
              <a:t>initialize </a:t>
            </a:r>
            <a:r>
              <a:rPr lang="en" altLang="zh-CN" sz="2000" dirty="0">
                <a:solidFill>
                  <a:srgbClr val="333333"/>
                </a:solidFill>
                <a:latin typeface="Helvetica" pitchFamily="2" charset="0"/>
              </a:rPr>
              <a:t>method with no parameters and, if so, calls that method to initialize the controller.</a:t>
            </a:r>
            <a:endParaRPr lang="en" altLang="zh-CN" sz="2000" dirty="0">
              <a:solidFill>
                <a:srgbClr val="333333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263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9877A75-1D60-A048-8DCC-8BE889FDC5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00"/>
          <a:stretch/>
        </p:blipFill>
        <p:spPr>
          <a:xfrm>
            <a:off x="381000" y="389303"/>
            <a:ext cx="7391400" cy="6079394"/>
          </a:xfrm>
          <a:prstGeom prst="rect">
            <a:avLst/>
          </a:prstGeom>
        </p:spPr>
      </p:pic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ED8C1FAF-8EFF-D448-B1F6-4FC3A6DF2F0C}"/>
              </a:ext>
            </a:extLst>
          </p:cNvPr>
          <p:cNvCxnSpPr/>
          <p:nvPr/>
        </p:nvCxnSpPr>
        <p:spPr>
          <a:xfrm>
            <a:off x="3886200" y="1447800"/>
            <a:ext cx="32004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78938C20-83B9-A044-8B42-7C4E4D37678D}"/>
              </a:ext>
            </a:extLst>
          </p:cNvPr>
          <p:cNvCxnSpPr/>
          <p:nvPr/>
        </p:nvCxnSpPr>
        <p:spPr>
          <a:xfrm>
            <a:off x="4038600" y="2971800"/>
            <a:ext cx="32004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3622ED83-E7FC-EF46-8FF2-39BD16038A92}"/>
              </a:ext>
            </a:extLst>
          </p:cNvPr>
          <p:cNvCxnSpPr/>
          <p:nvPr/>
        </p:nvCxnSpPr>
        <p:spPr>
          <a:xfrm>
            <a:off x="2743200" y="4038600"/>
            <a:ext cx="32004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34ED2F27-85BE-3445-98A6-96E60E4E5A7A}"/>
              </a:ext>
            </a:extLst>
          </p:cNvPr>
          <p:cNvCxnSpPr/>
          <p:nvPr/>
        </p:nvCxnSpPr>
        <p:spPr>
          <a:xfrm>
            <a:off x="3124200" y="4800600"/>
            <a:ext cx="32004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1233F208-42B6-6B44-83FF-9D01EC06F6F2}"/>
              </a:ext>
            </a:extLst>
          </p:cNvPr>
          <p:cNvCxnSpPr/>
          <p:nvPr/>
        </p:nvCxnSpPr>
        <p:spPr>
          <a:xfrm>
            <a:off x="1914293" y="6019800"/>
            <a:ext cx="32004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617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>
            <a:extLst>
              <a:ext uri="{FF2B5EF4-FFF2-40B4-BE49-F238E27FC236}">
                <a16:creationId xmlns:a16="http://schemas.microsoft.com/office/drawing/2014/main" id="{8086114A-1625-B240-BBF3-C00533CB3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pPr eaLnBrk="1" hangingPunct="1"/>
              <a:t>35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>
                <a:solidFill>
                  <a:srgbClr val="3380E6"/>
                </a:solidFill>
                <a:latin typeface="Lucida Console"/>
              </a:rPr>
              <a:t>13.4 </a:t>
            </a:r>
            <a:r>
              <a:rPr lang="en" altLang="zh-CN" sz="3200" dirty="0">
                <a:solidFill>
                  <a:srgbClr val="3380E6"/>
                </a:solidFill>
                <a:latin typeface="Lucida Console"/>
              </a:rPr>
              <a:t>Color Chooser App: Property Bindings and Property Listeners</a:t>
            </a:r>
            <a:endParaRPr lang="zh-CN" altLang="zh-CN" sz="32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F9A174D-69DA-CC43-8308-FDB8481C536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pPr marL="457200" lvl="1" indent="0" eaLnBrk="1" hangingPunct="1"/>
            <a:endParaRPr lang="en-US" altLang="zh-CN" sz="24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3E974C5-EBDD-1845-9A03-7E39CA62A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1816100"/>
            <a:ext cx="68199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3744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>
            <a:extLst>
              <a:ext uri="{FF2B5EF4-FFF2-40B4-BE49-F238E27FC236}">
                <a16:creationId xmlns:a16="http://schemas.microsoft.com/office/drawing/2014/main" id="{8086114A-1625-B240-BBF3-C00533CB3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pPr eaLnBrk="1" hangingPunct="1"/>
              <a:t>36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556624" cy="1143000"/>
          </a:xfrm>
        </p:spPr>
        <p:txBody>
          <a:bodyPr>
            <a:noAutofit/>
          </a:bodyPr>
          <a:lstStyle/>
          <a:p>
            <a:r>
              <a:rPr lang="en-US" altLang="zh-CN" sz="3200" dirty="0">
                <a:solidFill>
                  <a:srgbClr val="3380E6"/>
                </a:solidFill>
                <a:latin typeface="Lucida Console"/>
              </a:rPr>
              <a:t>13.4 </a:t>
            </a:r>
            <a:r>
              <a:rPr lang="en" altLang="zh-CN" sz="3200" dirty="0">
                <a:solidFill>
                  <a:srgbClr val="3380E6"/>
                </a:solidFill>
                <a:latin typeface="Lucida Console"/>
              </a:rPr>
              <a:t>Color Chooser App: Property Bindings and Property Listeners</a:t>
            </a:r>
            <a:r>
              <a:rPr lang="en-US" altLang="zh-CN" sz="3200" dirty="0">
                <a:solidFill>
                  <a:srgbClr val="3380E6"/>
                </a:solidFill>
                <a:latin typeface="Lucida Console"/>
              </a:rPr>
              <a:t>(Cont.)</a:t>
            </a:r>
            <a:endParaRPr lang="zh-CN" altLang="zh-CN" sz="32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F9A174D-69DA-CC43-8308-FDB8481C536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pPr marL="457200" lvl="1" indent="0" eaLnBrk="1" hangingPunct="1"/>
            <a:endParaRPr lang="en-US" altLang="zh-CN" sz="24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1B3DE85-9F3C-4544-A67F-CD29D101E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828800"/>
            <a:ext cx="8404634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0501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>
            <a:extLst>
              <a:ext uri="{FF2B5EF4-FFF2-40B4-BE49-F238E27FC236}">
                <a16:creationId xmlns:a16="http://schemas.microsoft.com/office/drawing/2014/main" id="{8086114A-1625-B240-BBF3-C00533CB3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pPr eaLnBrk="1" hangingPunct="1"/>
              <a:t>37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556624" cy="1143000"/>
          </a:xfrm>
        </p:spPr>
        <p:txBody>
          <a:bodyPr>
            <a:noAutofit/>
          </a:bodyPr>
          <a:lstStyle/>
          <a:p>
            <a:r>
              <a:rPr lang="en-US" altLang="zh-CN" sz="2800" dirty="0">
                <a:solidFill>
                  <a:srgbClr val="3380E6"/>
                </a:solidFill>
                <a:latin typeface="Lucida Console"/>
              </a:rPr>
              <a:t>13.4 </a:t>
            </a:r>
            <a:r>
              <a:rPr lang="en" altLang="zh-CN" sz="2800" dirty="0">
                <a:solidFill>
                  <a:srgbClr val="3380E6"/>
                </a:solidFill>
                <a:latin typeface="Lucida Console"/>
              </a:rPr>
              <a:t>Color Chooser App: Property Bindings and Property Listeners</a:t>
            </a:r>
            <a:r>
              <a:rPr lang="en-US" altLang="zh-CN" sz="2800" dirty="0">
                <a:solidFill>
                  <a:srgbClr val="3380E6"/>
                </a:solidFill>
                <a:latin typeface="Lucida Console"/>
              </a:rPr>
              <a:t>(Cont.)</a:t>
            </a:r>
            <a:endParaRPr lang="zh-CN" altLang="zh-CN" sz="28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F9A174D-69DA-CC43-8308-FDB8481C536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pPr marL="201612" indent="0" eaLnBrk="1" hangingPunct="1"/>
            <a:r>
              <a:rPr lang="en" altLang="zh-CN" dirty="0"/>
              <a:t>RGBA color system</a:t>
            </a:r>
          </a:p>
          <a:p>
            <a:pPr marL="457200" lvl="1" indent="0" eaLnBrk="1" hangingPunct="1"/>
            <a:r>
              <a:rPr lang="en" altLang="zh-CN" dirty="0"/>
              <a:t>every color is represented by its red, green and blue color values, each ranging from 0 to 255, where 0 denotes no color and 255 full color.</a:t>
            </a:r>
          </a:p>
          <a:p>
            <a:pPr marL="457200" lvl="1" indent="0" eaLnBrk="1" hangingPunct="1"/>
            <a:r>
              <a:rPr lang="en" altLang="zh-CN" dirty="0"/>
              <a:t>The alpha value (A)—which ranges from 0.0 to 1.0— represents a color’s </a:t>
            </a:r>
            <a:r>
              <a:rPr lang="en" altLang="zh-CN" dirty="0">
                <a:solidFill>
                  <a:srgbClr val="FF0000"/>
                </a:solidFill>
              </a:rPr>
              <a:t>opacity</a:t>
            </a:r>
            <a:r>
              <a:rPr lang="en" altLang="zh-CN" dirty="0"/>
              <a:t>, with 0.0 being completely transparent and 1.0 completely opaque</a:t>
            </a:r>
          </a:p>
          <a:p>
            <a:pPr marL="457200" lvl="1" indent="0" eaLnBrk="1" hangingPunct="1"/>
            <a:endParaRPr lang="en" altLang="zh-CN" dirty="0"/>
          </a:p>
          <a:p>
            <a:pPr marL="457200" lvl="1" indent="0" eaLnBrk="1" hangingPunct="1"/>
            <a:endParaRPr lang="en" altLang="zh-CN" dirty="0"/>
          </a:p>
          <a:p>
            <a:pPr marL="457200" lvl="1" indent="0" eaLnBrk="1" hangingPunct="1"/>
            <a:endParaRPr lang="en-US" altLang="zh-CN" sz="24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86169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>
            <a:extLst>
              <a:ext uri="{FF2B5EF4-FFF2-40B4-BE49-F238E27FC236}">
                <a16:creationId xmlns:a16="http://schemas.microsoft.com/office/drawing/2014/main" id="{8086114A-1625-B240-BBF3-C00533CB3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pPr eaLnBrk="1" hangingPunct="1"/>
              <a:t>38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556624" cy="1143000"/>
          </a:xfrm>
        </p:spPr>
        <p:txBody>
          <a:bodyPr>
            <a:noAutofit/>
          </a:bodyPr>
          <a:lstStyle/>
          <a:p>
            <a:r>
              <a:rPr lang="en-US" altLang="zh-CN" sz="2800" dirty="0">
                <a:solidFill>
                  <a:srgbClr val="3380E6"/>
                </a:solidFill>
                <a:latin typeface="Lucida Console"/>
              </a:rPr>
              <a:t>13.4 </a:t>
            </a:r>
            <a:r>
              <a:rPr lang="en" altLang="zh-CN" sz="2800" dirty="0">
                <a:solidFill>
                  <a:srgbClr val="3380E6"/>
                </a:solidFill>
                <a:latin typeface="Lucida Console"/>
              </a:rPr>
              <a:t>Color Chooser App: Property Bindings and Property Listeners</a:t>
            </a:r>
            <a:r>
              <a:rPr lang="en-US" altLang="zh-CN" sz="2800" dirty="0">
                <a:solidFill>
                  <a:srgbClr val="3380E6"/>
                </a:solidFill>
                <a:latin typeface="Lucida Console"/>
              </a:rPr>
              <a:t>(Cont.)</a:t>
            </a:r>
            <a:endParaRPr lang="zh-CN" altLang="zh-CN" sz="2800" dirty="0">
              <a:solidFill>
                <a:srgbClr val="3380E6"/>
              </a:solidFill>
              <a:latin typeface="Lucida Console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1A070D8-EC39-5C4D-91C1-5B6DB77FF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59" y="2485663"/>
            <a:ext cx="7687469" cy="395355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399EE71-FB62-7244-8D65-BEF0C12414BE}"/>
              </a:ext>
            </a:extLst>
          </p:cNvPr>
          <p:cNvSpPr/>
          <p:nvPr/>
        </p:nvSpPr>
        <p:spPr>
          <a:xfrm>
            <a:off x="457199" y="1324570"/>
            <a:ext cx="81899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800" dirty="0">
                <a:solidFill>
                  <a:srgbClr val="333333"/>
                </a:solidFill>
                <a:latin typeface="Helvetica" pitchFamily="2" charset="0"/>
              </a:rPr>
              <a:t>A property is defined by creating set and get methods with specific naming conventions. </a:t>
            </a:r>
            <a:endParaRPr lang="en" altLang="zh-CN" sz="2800" dirty="0">
              <a:solidFill>
                <a:srgbClr val="333333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3143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556624" cy="1143000"/>
          </a:xfrm>
        </p:spPr>
        <p:txBody>
          <a:bodyPr>
            <a:noAutofit/>
          </a:bodyPr>
          <a:lstStyle/>
          <a:p>
            <a:r>
              <a:rPr lang="en-US" altLang="zh-CN" sz="2800" dirty="0">
                <a:solidFill>
                  <a:srgbClr val="3380E6"/>
                </a:solidFill>
                <a:latin typeface="Lucida Console"/>
              </a:rPr>
              <a:t>13.4 </a:t>
            </a:r>
            <a:r>
              <a:rPr lang="en" altLang="zh-CN" sz="2800" dirty="0">
                <a:solidFill>
                  <a:srgbClr val="3380E6"/>
                </a:solidFill>
                <a:latin typeface="Lucida Console"/>
              </a:rPr>
              <a:t>Color Chooser App: Property Bindings and Property Listeners</a:t>
            </a:r>
            <a:r>
              <a:rPr lang="en-US" altLang="zh-CN" sz="2800" dirty="0">
                <a:solidFill>
                  <a:srgbClr val="3380E6"/>
                </a:solidFill>
                <a:latin typeface="Lucida Console"/>
              </a:rPr>
              <a:t>(Cont.)</a:t>
            </a:r>
            <a:endParaRPr lang="zh-CN" altLang="zh-CN" sz="28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F9A174D-69DA-CC43-8308-FDB8481C536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pPr marL="201612" indent="0" eaLnBrk="1" hangingPunct="1"/>
            <a:r>
              <a:rPr lang="en" altLang="zh-CN" dirty="0"/>
              <a:t>Property binding</a:t>
            </a:r>
          </a:p>
          <a:p>
            <a:pPr marL="457200" lvl="1" indent="0" eaLnBrk="1" hangingPunct="1"/>
            <a:r>
              <a:rPr lang="en" altLang="zh-CN" dirty="0"/>
              <a:t>JavaFX properties are implemented in a manner that makes them observable—when a property’s value changes, other objects can respond accordingly.</a:t>
            </a:r>
          </a:p>
          <a:p>
            <a:pPr marL="457200" lvl="1" indent="0" eaLnBrk="1" hangingPunct="1"/>
            <a:r>
              <a:rPr lang="en" altLang="zh-CN" dirty="0">
                <a:solidFill>
                  <a:srgbClr val="FF0000"/>
                </a:solidFill>
              </a:rPr>
              <a:t>Package </a:t>
            </a:r>
            <a:r>
              <a:rPr lang="en" altLang="zh-CN" dirty="0" err="1">
                <a:solidFill>
                  <a:srgbClr val="FF0000"/>
                </a:solidFill>
              </a:rPr>
              <a:t>javafx.beans.property</a:t>
            </a:r>
            <a:r>
              <a:rPr lang="en" altLang="zh-CN" dirty="0">
                <a:solidFill>
                  <a:srgbClr val="FF0000"/>
                </a:solidFill>
              </a:rPr>
              <a:t> </a:t>
            </a:r>
            <a:r>
              <a:rPr lang="en" altLang="zh-CN" dirty="0"/>
              <a:t>contains many classes that you can use to define </a:t>
            </a:r>
            <a:r>
              <a:rPr lang="en" altLang="zh-CN" dirty="0" err="1"/>
              <a:t>bindable</a:t>
            </a:r>
            <a:r>
              <a:rPr lang="en" altLang="zh-CN" dirty="0"/>
              <a:t> properties in your own classes.</a:t>
            </a:r>
          </a:p>
          <a:p>
            <a:pPr marL="457200" lvl="1" indent="0" eaLnBrk="1" hangingPunct="1"/>
            <a:endParaRPr lang="en" altLang="zh-CN" dirty="0"/>
          </a:p>
          <a:p>
            <a:pPr marL="457200" lvl="1" indent="0" eaLnBrk="1" hangingPunct="1"/>
            <a:endParaRPr lang="en" altLang="zh-CN" dirty="0"/>
          </a:p>
          <a:p>
            <a:pPr marL="201612" indent="0" eaLnBrk="1" hangingPunct="1"/>
            <a:endParaRPr lang="en-US" altLang="zh-CN" sz="28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62ACBAB-785F-664D-96D3-A0726B121027}"/>
              </a:ext>
            </a:extLst>
          </p:cNvPr>
          <p:cNvSpPr/>
          <p:nvPr/>
        </p:nvSpPr>
        <p:spPr>
          <a:xfrm>
            <a:off x="487680" y="4343400"/>
            <a:ext cx="8180389" cy="1200329"/>
          </a:xfrm>
          <a:prstGeom prst="rect">
            <a:avLst/>
          </a:prstGeom>
          <a:solidFill>
            <a:srgbClr val="FFC819"/>
          </a:solidFill>
        </p:spPr>
        <p:txBody>
          <a:bodyPr wrap="square">
            <a:spAutoFit/>
          </a:bodyPr>
          <a:lstStyle/>
          <a:p>
            <a:r>
              <a:rPr lang="en" altLang="zh-CN" sz="2400" dirty="0" err="1">
                <a:solidFill>
                  <a:srgbClr val="404040"/>
                </a:solidFill>
                <a:latin typeface="Monaco" pitchFamily="2" charset="0"/>
              </a:rPr>
              <a:t>redTextField.textProperty</a:t>
            </a:r>
            <a:r>
              <a:rPr lang="en" altLang="zh-CN" sz="2400" dirty="0">
                <a:solidFill>
                  <a:srgbClr val="404040"/>
                </a:solidFill>
                <a:latin typeface="Monaco" pitchFamily="2" charset="0"/>
              </a:rPr>
              <a:t>().bind(</a:t>
            </a:r>
          </a:p>
          <a:p>
            <a:r>
              <a:rPr lang="en" altLang="zh-CN" sz="2400" dirty="0">
                <a:solidFill>
                  <a:srgbClr val="404040"/>
                </a:solidFill>
                <a:latin typeface="Monaco" pitchFamily="2" charset="0"/>
              </a:rPr>
              <a:t>  </a:t>
            </a:r>
            <a:r>
              <a:rPr lang="en" altLang="zh-CN" sz="2400" dirty="0" err="1">
                <a:solidFill>
                  <a:srgbClr val="404040"/>
                </a:solidFill>
                <a:latin typeface="Monaco" pitchFamily="2" charset="0"/>
              </a:rPr>
              <a:t>redSlider.valueProperty</a:t>
            </a:r>
            <a:r>
              <a:rPr lang="en" altLang="zh-CN" sz="2400" dirty="0">
                <a:solidFill>
                  <a:srgbClr val="404040"/>
                </a:solidFill>
                <a:latin typeface="Monaco" pitchFamily="2" charset="0"/>
              </a:rPr>
              <a:t>().</a:t>
            </a:r>
            <a:r>
              <a:rPr lang="en" altLang="zh-CN" sz="2400" dirty="0" err="1">
                <a:solidFill>
                  <a:srgbClr val="404040"/>
                </a:solidFill>
                <a:latin typeface="Monaco" pitchFamily="2" charset="0"/>
              </a:rPr>
              <a:t>asString</a:t>
            </a:r>
            <a:r>
              <a:rPr lang="en" altLang="zh-CN" sz="2400" dirty="0">
                <a:solidFill>
                  <a:srgbClr val="404040"/>
                </a:solidFill>
                <a:latin typeface="Monaco" pitchFamily="2" charset="0"/>
              </a:rPr>
              <a:t>("%.0f"));</a:t>
            </a:r>
            <a:endParaRPr lang="en" altLang="zh-CN" sz="2400" dirty="0">
              <a:solidFill>
                <a:srgbClr val="404040"/>
              </a:solidFill>
              <a:effectLst/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665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>
            <a:extLst>
              <a:ext uri="{FF2B5EF4-FFF2-40B4-BE49-F238E27FC236}">
                <a16:creationId xmlns:a16="http://schemas.microsoft.com/office/drawing/2014/main" id="{8086114A-1625-B240-BBF3-C00533CB3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pPr eaLnBrk="1" hangingPunct="1"/>
              <a:t>4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dirty="0">
                <a:solidFill>
                  <a:srgbClr val="3380E6"/>
                </a:solidFill>
                <a:latin typeface="Lucida Console"/>
              </a:rPr>
              <a:t>13.2 </a:t>
            </a:r>
            <a:r>
              <a:rPr lang="en" altLang="zh-CN" sz="4000" dirty="0">
                <a:solidFill>
                  <a:srgbClr val="3380E6"/>
                </a:solidFill>
                <a:latin typeface="Lucida Console"/>
              </a:rPr>
              <a:t>Laying Out Nodes in a</a:t>
            </a:r>
            <a:br>
              <a:rPr lang="en" altLang="zh-CN" sz="4000" dirty="0">
                <a:solidFill>
                  <a:srgbClr val="3380E6"/>
                </a:solidFill>
                <a:latin typeface="Lucida Console"/>
              </a:rPr>
            </a:br>
            <a:r>
              <a:rPr lang="en" altLang="zh-CN" sz="4000" dirty="0">
                <a:solidFill>
                  <a:srgbClr val="3380E6"/>
                </a:solidFill>
                <a:latin typeface="Lucida Console"/>
              </a:rPr>
              <a:t>Scene Graph</a:t>
            </a:r>
            <a:endParaRPr lang="zh-CN" altLang="zh-CN" sz="40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194564" name="Rectangle 3">
            <a:extLst>
              <a:ext uri="{FF2B5EF4-FFF2-40B4-BE49-F238E27FC236}">
                <a16:creationId xmlns:a16="http://schemas.microsoft.com/office/drawing/2014/main" id="{FC566A83-4761-A742-910D-309E8AB0584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341438"/>
            <a:ext cx="7239000" cy="4525962"/>
          </a:xfrm>
        </p:spPr>
        <p:txBody>
          <a:bodyPr/>
          <a:lstStyle/>
          <a:p>
            <a:pPr marL="544512" indent="-342900" eaLnBrk="1" hangingPunct="1"/>
            <a:r>
              <a:rPr lang="en" altLang="zh-CN" dirty="0"/>
              <a:t>most JavaFX nodes have the properties </a:t>
            </a:r>
            <a:r>
              <a:rPr lang="en-US" altLang="zh-CN" dirty="0"/>
              <a:t>width,</a:t>
            </a:r>
            <a:r>
              <a:rPr lang="zh-CN" altLang="en-US" dirty="0"/>
              <a:t> </a:t>
            </a:r>
            <a:r>
              <a:rPr lang="en-US" altLang="zh-CN" dirty="0"/>
              <a:t>height,</a:t>
            </a:r>
            <a:r>
              <a:rPr lang="zh-CN" altLang="en-US" dirty="0"/>
              <a:t> </a:t>
            </a:r>
            <a:r>
              <a:rPr lang="en" altLang="zh-CN" dirty="0" err="1"/>
              <a:t>prefWidth</a:t>
            </a:r>
            <a:r>
              <a:rPr lang="en" altLang="zh-CN" dirty="0"/>
              <a:t>, </a:t>
            </a:r>
            <a:r>
              <a:rPr lang="en" altLang="zh-CN" dirty="0" err="1"/>
              <a:t>prefHeight</a:t>
            </a:r>
            <a:r>
              <a:rPr lang="en" altLang="zh-CN" dirty="0"/>
              <a:t>, </a:t>
            </a:r>
            <a:r>
              <a:rPr lang="en" altLang="zh-CN" dirty="0" err="1"/>
              <a:t>minWidth</a:t>
            </a:r>
            <a:r>
              <a:rPr lang="en" altLang="zh-CN" dirty="0"/>
              <a:t>, </a:t>
            </a:r>
            <a:r>
              <a:rPr lang="en" altLang="zh-CN" dirty="0" err="1"/>
              <a:t>minHeight</a:t>
            </a:r>
            <a:r>
              <a:rPr lang="en" altLang="zh-CN" dirty="0"/>
              <a:t>, </a:t>
            </a:r>
            <a:r>
              <a:rPr lang="en" altLang="zh-CN" dirty="0" err="1"/>
              <a:t>maxWidth</a:t>
            </a:r>
            <a:r>
              <a:rPr lang="en" altLang="zh-CN" dirty="0"/>
              <a:t> and </a:t>
            </a:r>
            <a:r>
              <a:rPr lang="en" altLang="zh-CN" dirty="0" err="1"/>
              <a:t>maxHeight</a:t>
            </a:r>
            <a:endParaRPr lang="en" altLang="zh-CN" dirty="0"/>
          </a:p>
          <a:p>
            <a:pPr lvl="1"/>
            <a:r>
              <a:rPr lang="en" altLang="zh-CN" dirty="0"/>
              <a:t>minimum size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" altLang="zh-CN" dirty="0"/>
              <a:t>a node’s smallest allowed size in points.</a:t>
            </a:r>
          </a:p>
          <a:p>
            <a:pPr lvl="1"/>
            <a:r>
              <a:rPr lang="en" altLang="zh-CN" dirty="0"/>
              <a:t>maximum </a:t>
            </a:r>
            <a:r>
              <a:rPr lang="en-US" altLang="zh-CN" dirty="0"/>
              <a:t>size:</a:t>
            </a:r>
            <a:r>
              <a:rPr lang="en" altLang="zh-CN" dirty="0"/>
              <a:t>a node’s largest allowed size in points.</a:t>
            </a:r>
          </a:p>
          <a:p>
            <a:pPr lvl="1"/>
            <a:r>
              <a:rPr lang="en" altLang="zh-CN" dirty="0"/>
              <a:t>preferred size </a:t>
            </a:r>
            <a:r>
              <a:rPr lang="en-US" altLang="zh-CN" dirty="0"/>
              <a:t>:</a:t>
            </a:r>
            <a:r>
              <a:rPr lang="en" altLang="zh-CN" dirty="0"/>
              <a:t>a node’s preferred width and height that should be used by the layout in most cases.</a:t>
            </a:r>
          </a:p>
          <a:p>
            <a:pPr marL="800100" lvl="1" indent="-342900" eaLnBrk="1" hangingPunct="1"/>
            <a:endParaRPr lang="en" altLang="zh-CN" dirty="0"/>
          </a:p>
          <a:p>
            <a:pPr marL="544512" indent="-342900" eaLnBrk="1" hangingPunct="1"/>
            <a:endParaRPr lang="en-US" altLang="zh-CN" sz="28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17275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556624" cy="1143000"/>
          </a:xfrm>
        </p:spPr>
        <p:txBody>
          <a:bodyPr>
            <a:noAutofit/>
          </a:bodyPr>
          <a:lstStyle/>
          <a:p>
            <a:r>
              <a:rPr lang="en-US" altLang="zh-CN" sz="2800" dirty="0">
                <a:solidFill>
                  <a:srgbClr val="3380E6"/>
                </a:solidFill>
                <a:latin typeface="Lucida Console"/>
              </a:rPr>
              <a:t>13.4 </a:t>
            </a:r>
            <a:r>
              <a:rPr lang="en" altLang="zh-CN" sz="2800" dirty="0">
                <a:solidFill>
                  <a:srgbClr val="3380E6"/>
                </a:solidFill>
                <a:latin typeface="Lucida Console"/>
              </a:rPr>
              <a:t>Color Chooser App: Property Bindings and Property Listeners</a:t>
            </a:r>
            <a:r>
              <a:rPr lang="en-US" altLang="zh-CN" sz="2800" dirty="0">
                <a:solidFill>
                  <a:srgbClr val="3380E6"/>
                </a:solidFill>
                <a:latin typeface="Lucida Console"/>
              </a:rPr>
              <a:t>(Cont.)</a:t>
            </a:r>
            <a:endParaRPr lang="zh-CN" altLang="zh-CN" sz="28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F9A174D-69DA-CC43-8308-FDB8481C536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pPr marL="201612" indent="0" eaLnBrk="1" hangingPunct="1"/>
            <a:r>
              <a:rPr lang="en" altLang="zh-CN" dirty="0"/>
              <a:t>Property Listeners</a:t>
            </a:r>
          </a:p>
          <a:p>
            <a:pPr marL="457200" lvl="1" indent="0" eaLnBrk="1" hangingPunct="1"/>
            <a:r>
              <a:rPr lang="en" altLang="zh-CN" dirty="0"/>
              <a:t>A property listener is an event handler that’s invoked when a property’s value changes. </a:t>
            </a:r>
          </a:p>
          <a:p>
            <a:pPr marL="457200" lvl="1" indent="0" eaLnBrk="1" hangingPunct="1"/>
            <a:endParaRPr lang="en" altLang="zh-CN" dirty="0"/>
          </a:p>
          <a:p>
            <a:pPr marL="201612" indent="0" eaLnBrk="1" hangingPunct="1"/>
            <a:endParaRPr lang="en-US" altLang="zh-CN" sz="28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F4C7F3B-EB6E-CD46-B651-42E25BF40679}"/>
              </a:ext>
            </a:extLst>
          </p:cNvPr>
          <p:cNvSpPr/>
          <p:nvPr/>
        </p:nvSpPr>
        <p:spPr>
          <a:xfrm>
            <a:off x="0" y="2895600"/>
            <a:ext cx="9144000" cy="2646878"/>
          </a:xfrm>
          <a:prstGeom prst="rect">
            <a:avLst/>
          </a:prstGeom>
          <a:solidFill>
            <a:srgbClr val="FFC819"/>
          </a:solidFill>
        </p:spPr>
        <p:txBody>
          <a:bodyPr wrap="square">
            <a:spAutoFit/>
          </a:bodyPr>
          <a:lstStyle/>
          <a:p>
            <a:r>
              <a:rPr lang="en" altLang="zh-CN" sz="1600" dirty="0">
                <a:latin typeface="Menlo" panose="020B0609030804020204" pitchFamily="49" charset="0"/>
              </a:rPr>
              <a:t> </a:t>
            </a:r>
            <a:r>
              <a:rPr lang="en" altLang="zh-CN" sz="1600" dirty="0" err="1">
                <a:solidFill>
                  <a:srgbClr val="0326CC"/>
                </a:solidFill>
                <a:latin typeface="Menlo" panose="020B0609030804020204" pitchFamily="49" charset="0"/>
              </a:rPr>
              <a:t>redSlider</a:t>
            </a:r>
            <a:r>
              <a:rPr lang="en" altLang="zh-CN" sz="1600" dirty="0" err="1">
                <a:latin typeface="Menlo" panose="020B0609030804020204" pitchFamily="49" charset="0"/>
              </a:rPr>
              <a:t>.valueProperty</a:t>
            </a:r>
            <a:r>
              <a:rPr lang="en" altLang="zh-CN" sz="1600" dirty="0">
                <a:latin typeface="Menlo" panose="020B0609030804020204" pitchFamily="49" charset="0"/>
              </a:rPr>
              <a:t>().</a:t>
            </a:r>
            <a:r>
              <a:rPr lang="en" altLang="zh-CN" sz="1600" dirty="0" err="1">
                <a:latin typeface="Menlo" panose="020B0609030804020204" pitchFamily="49" charset="0"/>
              </a:rPr>
              <a:t>addListener</a:t>
            </a:r>
            <a:r>
              <a:rPr lang="en" altLang="zh-CN" sz="1600" dirty="0">
                <a:latin typeface="Menlo" panose="020B0609030804020204" pitchFamily="49" charset="0"/>
              </a:rPr>
              <a:t>(                             </a:t>
            </a:r>
          </a:p>
          <a:p>
            <a:r>
              <a:rPr lang="en" altLang="zh-CN" sz="1600" dirty="0">
                <a:latin typeface="Menlo" panose="020B0609030804020204" pitchFamily="49" charset="0"/>
              </a:rPr>
              <a:t>      </a:t>
            </a:r>
            <a:r>
              <a:rPr lang="en" altLang="zh-CN" sz="1600" b="1" dirty="0">
                <a:solidFill>
                  <a:srgbClr val="931A68"/>
                </a:solidFill>
                <a:latin typeface="Menlo" panose="020B0609030804020204" pitchFamily="49" charset="0"/>
              </a:rPr>
              <a:t>new</a:t>
            </a:r>
            <a:r>
              <a:rPr lang="en" altLang="zh-CN" sz="1600" dirty="0">
                <a:latin typeface="Menlo" panose="020B0609030804020204" pitchFamily="49" charset="0"/>
              </a:rPr>
              <a:t> </a:t>
            </a:r>
            <a:r>
              <a:rPr lang="en" altLang="zh-CN" sz="1600" dirty="0" err="1">
                <a:latin typeface="Menlo" panose="020B0609030804020204" pitchFamily="49" charset="0"/>
              </a:rPr>
              <a:t>ChangeListener</a:t>
            </a:r>
            <a:r>
              <a:rPr lang="en" altLang="zh-CN" sz="1600" dirty="0">
                <a:latin typeface="Menlo" panose="020B0609030804020204" pitchFamily="49" charset="0"/>
              </a:rPr>
              <a:t>&lt;Number&gt;() {                                   </a:t>
            </a:r>
          </a:p>
          <a:p>
            <a:r>
              <a:rPr lang="en" altLang="zh-CN" sz="1600" dirty="0">
                <a:latin typeface="Menlo" panose="020B0609030804020204" pitchFamily="49" charset="0"/>
              </a:rPr>
              <a:t>         </a:t>
            </a:r>
            <a:r>
              <a:rPr lang="en" altLang="zh-CN" sz="1600" dirty="0">
                <a:solidFill>
                  <a:srgbClr val="777777"/>
                </a:solidFill>
                <a:latin typeface="Menlo" panose="020B0609030804020204" pitchFamily="49" charset="0"/>
              </a:rPr>
              <a:t>@Override</a:t>
            </a:r>
            <a:r>
              <a:rPr lang="en" altLang="zh-CN" sz="1600" dirty="0">
                <a:latin typeface="Menlo" panose="020B0609030804020204" pitchFamily="49" charset="0"/>
              </a:rPr>
              <a:t>                                                     </a:t>
            </a:r>
          </a:p>
          <a:p>
            <a:r>
              <a:rPr lang="en" altLang="zh-CN" sz="1600" dirty="0">
                <a:latin typeface="Menlo" panose="020B0609030804020204" pitchFamily="49" charset="0"/>
              </a:rPr>
              <a:t>      </a:t>
            </a:r>
            <a:r>
              <a:rPr lang="en" altLang="zh-CN" sz="1600" b="1" dirty="0">
                <a:solidFill>
                  <a:srgbClr val="931A68"/>
                </a:solidFill>
                <a:latin typeface="Menlo" panose="020B0609030804020204" pitchFamily="49" charset="0"/>
              </a:rPr>
              <a:t>public</a:t>
            </a:r>
            <a:r>
              <a:rPr lang="en" altLang="zh-CN" sz="1600" dirty="0">
                <a:latin typeface="Menlo" panose="020B0609030804020204" pitchFamily="49" charset="0"/>
              </a:rPr>
              <a:t> </a:t>
            </a:r>
            <a:r>
              <a:rPr lang="en" altLang="zh-CN" sz="1600" b="1" dirty="0">
                <a:solidFill>
                  <a:srgbClr val="931A68"/>
                </a:solidFill>
                <a:latin typeface="Menlo" panose="020B0609030804020204" pitchFamily="49" charset="0"/>
              </a:rPr>
              <a:t>void</a:t>
            </a:r>
            <a:r>
              <a:rPr lang="en" altLang="zh-CN" sz="1600" dirty="0">
                <a:latin typeface="Menlo" panose="020B0609030804020204" pitchFamily="49" charset="0"/>
              </a:rPr>
              <a:t> changed(</a:t>
            </a:r>
            <a:r>
              <a:rPr lang="en" altLang="zh-CN" sz="1600" dirty="0" err="1">
                <a:latin typeface="Menlo" panose="020B0609030804020204" pitchFamily="49" charset="0"/>
              </a:rPr>
              <a:t>ObservableValue</a:t>
            </a:r>
            <a:r>
              <a:rPr lang="en" altLang="zh-CN" sz="1600" dirty="0">
                <a:latin typeface="Menlo" panose="020B0609030804020204" pitchFamily="49" charset="0"/>
              </a:rPr>
              <a:t>&lt;? </a:t>
            </a:r>
            <a:r>
              <a:rPr lang="en" altLang="zh-CN" sz="1600" b="1" dirty="0">
                <a:solidFill>
                  <a:srgbClr val="931A68"/>
                </a:solidFill>
                <a:latin typeface="Menlo" panose="020B0609030804020204" pitchFamily="49" charset="0"/>
              </a:rPr>
              <a:t>extends</a:t>
            </a:r>
            <a:r>
              <a:rPr lang="en" altLang="zh-CN" sz="1600" dirty="0">
                <a:latin typeface="Menlo" panose="020B0609030804020204" pitchFamily="49" charset="0"/>
              </a:rPr>
              <a:t> Number&gt; </a:t>
            </a:r>
            <a:r>
              <a:rPr lang="en" altLang="zh-CN" sz="1600" dirty="0" err="1">
                <a:solidFill>
                  <a:srgbClr val="7E504F"/>
                </a:solidFill>
                <a:latin typeface="Menlo" panose="020B0609030804020204" pitchFamily="49" charset="0"/>
              </a:rPr>
              <a:t>ov</a:t>
            </a:r>
            <a:r>
              <a:rPr lang="en" altLang="zh-CN" sz="1600" dirty="0">
                <a:latin typeface="Menlo" panose="020B0609030804020204" pitchFamily="49" charset="0"/>
              </a:rPr>
              <a:t>,  Number </a:t>
            </a:r>
            <a:r>
              <a:rPr lang="en" altLang="zh-CN" sz="1600" dirty="0" err="1">
                <a:solidFill>
                  <a:srgbClr val="7E504F"/>
                </a:solidFill>
                <a:latin typeface="Menlo" panose="020B0609030804020204" pitchFamily="49" charset="0"/>
              </a:rPr>
              <a:t>oldValue</a:t>
            </a:r>
            <a:r>
              <a:rPr lang="en" altLang="zh-CN" sz="1600" dirty="0">
                <a:latin typeface="Menlo" panose="020B0609030804020204" pitchFamily="49" charset="0"/>
              </a:rPr>
              <a:t>, Number </a:t>
            </a:r>
            <a:r>
              <a:rPr lang="en" altLang="zh-CN" sz="1600" dirty="0" err="1">
                <a:solidFill>
                  <a:srgbClr val="7E504F"/>
                </a:solidFill>
                <a:latin typeface="Menlo" panose="020B0609030804020204" pitchFamily="49" charset="0"/>
              </a:rPr>
              <a:t>newValue</a:t>
            </a:r>
            <a:r>
              <a:rPr lang="en" altLang="zh-CN" sz="1600" dirty="0">
                <a:latin typeface="Menlo" panose="020B0609030804020204" pitchFamily="49" charset="0"/>
              </a:rPr>
              <a:t>) {                        </a:t>
            </a:r>
          </a:p>
          <a:p>
            <a:r>
              <a:rPr lang="en" altLang="zh-CN" sz="1600" dirty="0">
                <a:latin typeface="Menlo" panose="020B0609030804020204" pitchFamily="49" charset="0"/>
              </a:rPr>
              <a:t>        </a:t>
            </a:r>
            <a:r>
              <a:rPr lang="en" altLang="zh-CN" sz="1600" dirty="0">
                <a:solidFill>
                  <a:srgbClr val="0326CC"/>
                </a:solidFill>
                <a:latin typeface="Menlo" panose="020B0609030804020204" pitchFamily="49" charset="0"/>
              </a:rPr>
              <a:t>red</a:t>
            </a:r>
            <a:r>
              <a:rPr lang="en" altLang="zh-CN" sz="1600" dirty="0">
                <a:latin typeface="Menlo" panose="020B0609030804020204" pitchFamily="49" charset="0"/>
              </a:rPr>
              <a:t>=</a:t>
            </a:r>
            <a:r>
              <a:rPr lang="en" altLang="zh-CN" sz="1600" dirty="0" err="1">
                <a:solidFill>
                  <a:srgbClr val="7E504F"/>
                </a:solidFill>
                <a:latin typeface="Menlo" panose="020B0609030804020204" pitchFamily="49" charset="0"/>
              </a:rPr>
              <a:t>newValue</a:t>
            </a:r>
            <a:r>
              <a:rPr lang="en" altLang="zh-CN" sz="1600" dirty="0" err="1">
                <a:latin typeface="Menlo" panose="020B0609030804020204" pitchFamily="49" charset="0"/>
              </a:rPr>
              <a:t>.intValue</a:t>
            </a:r>
            <a:r>
              <a:rPr lang="en" altLang="zh-CN" sz="1600" dirty="0">
                <a:latin typeface="Menlo" panose="020B0609030804020204" pitchFamily="49" charset="0"/>
              </a:rPr>
              <a:t>();                                </a:t>
            </a:r>
          </a:p>
          <a:p>
            <a:r>
              <a:rPr lang="en" altLang="zh-CN" sz="1600" dirty="0">
                <a:latin typeface="Menlo" panose="020B0609030804020204" pitchFamily="49" charset="0"/>
              </a:rPr>
              <a:t>        </a:t>
            </a:r>
            <a:r>
              <a:rPr lang="en" altLang="zh-CN" sz="1600" dirty="0" err="1">
                <a:solidFill>
                  <a:srgbClr val="0326CC"/>
                </a:solidFill>
                <a:latin typeface="Menlo" panose="020B0609030804020204" pitchFamily="49" charset="0"/>
              </a:rPr>
              <a:t>colorRectangle</a:t>
            </a:r>
            <a:r>
              <a:rPr lang="en" altLang="zh-CN" sz="1600" dirty="0" err="1">
                <a:latin typeface="Menlo" panose="020B0609030804020204" pitchFamily="49" charset="0"/>
              </a:rPr>
              <a:t>.setFill</a:t>
            </a:r>
            <a:r>
              <a:rPr lang="en" altLang="zh-CN" sz="1600" dirty="0">
                <a:latin typeface="Menlo" panose="020B0609030804020204" pitchFamily="49" charset="0"/>
              </a:rPr>
              <a:t>(</a:t>
            </a:r>
            <a:r>
              <a:rPr lang="en" altLang="zh-CN" sz="1600" dirty="0" err="1">
                <a:latin typeface="Menlo" panose="020B0609030804020204" pitchFamily="49" charset="0"/>
              </a:rPr>
              <a:t>Color.</a:t>
            </a:r>
            <a:r>
              <a:rPr lang="en" altLang="zh-CN" sz="1600" i="1" dirty="0" err="1">
                <a:latin typeface="Menlo" panose="020B0609030804020204" pitchFamily="49" charset="0"/>
              </a:rPr>
              <a:t>rgb</a:t>
            </a:r>
            <a:r>
              <a:rPr lang="en" altLang="zh-CN" sz="1600" dirty="0">
                <a:latin typeface="Menlo" panose="020B0609030804020204" pitchFamily="49" charset="0"/>
              </a:rPr>
              <a:t>(</a:t>
            </a:r>
            <a:r>
              <a:rPr lang="en" altLang="zh-CN" sz="1600" dirty="0">
                <a:solidFill>
                  <a:srgbClr val="0326CC"/>
                </a:solidFill>
                <a:latin typeface="Menlo" panose="020B0609030804020204" pitchFamily="49" charset="0"/>
              </a:rPr>
              <a:t>red</a:t>
            </a:r>
            <a:r>
              <a:rPr lang="en" altLang="zh-CN" sz="1600" dirty="0">
                <a:latin typeface="Menlo" panose="020B0609030804020204" pitchFamily="49" charset="0"/>
              </a:rPr>
              <a:t>, </a:t>
            </a:r>
            <a:r>
              <a:rPr lang="en" altLang="zh-CN" sz="1600" dirty="0">
                <a:solidFill>
                  <a:srgbClr val="0326CC"/>
                </a:solidFill>
                <a:latin typeface="Menlo" panose="020B0609030804020204" pitchFamily="49" charset="0"/>
              </a:rPr>
              <a:t>green</a:t>
            </a:r>
            <a:r>
              <a:rPr lang="en" altLang="zh-CN" sz="1600" dirty="0">
                <a:latin typeface="Menlo" panose="020B0609030804020204" pitchFamily="49" charset="0"/>
              </a:rPr>
              <a:t>, </a:t>
            </a:r>
            <a:r>
              <a:rPr lang="en" altLang="zh-CN" sz="1600" dirty="0">
                <a:solidFill>
                  <a:srgbClr val="0326CC"/>
                </a:solidFill>
                <a:latin typeface="Menlo" panose="020B0609030804020204" pitchFamily="49" charset="0"/>
              </a:rPr>
              <a:t>blue</a:t>
            </a:r>
            <a:r>
              <a:rPr lang="en" altLang="zh-CN" sz="1600" dirty="0">
                <a:latin typeface="Menlo" panose="020B0609030804020204" pitchFamily="49" charset="0"/>
              </a:rPr>
              <a:t>, </a:t>
            </a:r>
            <a:r>
              <a:rPr lang="en" altLang="zh-CN" sz="1600" dirty="0">
                <a:solidFill>
                  <a:srgbClr val="0326CC"/>
                </a:solidFill>
                <a:latin typeface="Menlo" panose="020B0609030804020204" pitchFamily="49" charset="0"/>
              </a:rPr>
              <a:t>alpha</a:t>
            </a:r>
            <a:r>
              <a:rPr lang="en" altLang="zh-CN" sz="1600" dirty="0">
                <a:latin typeface="Menlo" panose="020B0609030804020204" pitchFamily="49" charset="0"/>
              </a:rPr>
              <a:t>));</a:t>
            </a:r>
          </a:p>
          <a:p>
            <a:r>
              <a:rPr lang="en" altLang="zh-CN" sz="1600" dirty="0">
                <a:latin typeface="Menlo" panose="020B0609030804020204" pitchFamily="49" charset="0"/>
              </a:rPr>
              <a:t>            }</a:t>
            </a:r>
          </a:p>
          <a:p>
            <a:r>
              <a:rPr lang="en" altLang="zh-CN" sz="1600" dirty="0">
                <a:latin typeface="Menlo" panose="020B0609030804020204" pitchFamily="49" charset="0"/>
              </a:rPr>
              <a:t>         }</a:t>
            </a:r>
          </a:p>
          <a:p>
            <a:r>
              <a:rPr lang="en" altLang="zh-CN" sz="1600" dirty="0">
                <a:latin typeface="Menlo" panose="020B0609030804020204" pitchFamily="49" charset="0"/>
              </a:rPr>
              <a:t>      );       </a:t>
            </a:r>
            <a:endParaRPr lang="en" altLang="zh-CN" sz="160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6560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556624" cy="1143000"/>
          </a:xfrm>
        </p:spPr>
        <p:txBody>
          <a:bodyPr>
            <a:noAutofit/>
          </a:bodyPr>
          <a:lstStyle/>
          <a:p>
            <a:r>
              <a:rPr lang="en-US" altLang="zh-CN" sz="2800" dirty="0">
                <a:solidFill>
                  <a:srgbClr val="3380E6"/>
                </a:solidFill>
                <a:latin typeface="Lucida Console"/>
              </a:rPr>
              <a:t>13.4 </a:t>
            </a:r>
            <a:r>
              <a:rPr lang="en" altLang="zh-CN" sz="2800" dirty="0">
                <a:solidFill>
                  <a:srgbClr val="3380E6"/>
                </a:solidFill>
                <a:latin typeface="Lucida Console"/>
              </a:rPr>
              <a:t>Color Chooser App: Property Bindings and Property Listeners</a:t>
            </a:r>
            <a:r>
              <a:rPr lang="en-US" altLang="zh-CN" sz="2800" dirty="0">
                <a:solidFill>
                  <a:srgbClr val="3380E6"/>
                </a:solidFill>
                <a:latin typeface="Lucida Console"/>
              </a:rPr>
              <a:t>(Cont.)</a:t>
            </a:r>
            <a:endParaRPr lang="zh-CN" altLang="zh-CN" sz="28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F9A174D-69DA-CC43-8308-FDB8481C536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pPr marL="201612" indent="0" eaLnBrk="1" hangingPunct="1"/>
            <a:endParaRPr lang="en-US" altLang="zh-CN" sz="28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321412-1256-3A4C-A9AB-3CCB4A9D4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39900"/>
            <a:ext cx="84074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6960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556624" cy="1143000"/>
          </a:xfrm>
        </p:spPr>
        <p:txBody>
          <a:bodyPr>
            <a:noAutofit/>
          </a:bodyPr>
          <a:lstStyle/>
          <a:p>
            <a:r>
              <a:rPr lang="en-US" altLang="zh-CN" sz="2800" dirty="0">
                <a:solidFill>
                  <a:srgbClr val="3380E6"/>
                </a:solidFill>
                <a:latin typeface="Lucida Console"/>
              </a:rPr>
              <a:t>13.4 </a:t>
            </a:r>
            <a:r>
              <a:rPr lang="en" altLang="zh-CN" sz="2800" dirty="0">
                <a:solidFill>
                  <a:srgbClr val="3380E6"/>
                </a:solidFill>
                <a:latin typeface="Lucida Console"/>
              </a:rPr>
              <a:t>Color Chooser App: Property Bindings and Property Listeners</a:t>
            </a:r>
            <a:r>
              <a:rPr lang="en-US" altLang="zh-CN" sz="2800" dirty="0">
                <a:solidFill>
                  <a:srgbClr val="3380E6"/>
                </a:solidFill>
                <a:latin typeface="Lucida Console"/>
              </a:rPr>
              <a:t>(Cont.)</a:t>
            </a:r>
            <a:endParaRPr lang="zh-CN" altLang="zh-CN" sz="28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F9A174D-69DA-CC43-8308-FDB8481C536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pPr marL="201612" indent="0" eaLnBrk="1" hangingPunct="1"/>
            <a:endParaRPr lang="en-US" altLang="zh-CN" sz="28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F6A9821-0D78-9940-94D8-160E57081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50" y="1188720"/>
            <a:ext cx="73787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657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556624" cy="1143000"/>
          </a:xfrm>
        </p:spPr>
        <p:txBody>
          <a:bodyPr>
            <a:noAutofit/>
          </a:bodyPr>
          <a:lstStyle/>
          <a:p>
            <a:r>
              <a:rPr lang="en-US" altLang="zh-CN" sz="2800" dirty="0">
                <a:solidFill>
                  <a:srgbClr val="3380E6"/>
                </a:solidFill>
                <a:latin typeface="Lucida Console"/>
              </a:rPr>
              <a:t>13.4 </a:t>
            </a:r>
            <a:r>
              <a:rPr lang="en" altLang="zh-CN" sz="2800" dirty="0">
                <a:solidFill>
                  <a:srgbClr val="3380E6"/>
                </a:solidFill>
                <a:latin typeface="Lucida Console"/>
              </a:rPr>
              <a:t>Color Chooser App: Property Bindings and Property Listeners</a:t>
            </a:r>
            <a:r>
              <a:rPr lang="en-US" altLang="zh-CN" sz="2800" dirty="0">
                <a:solidFill>
                  <a:srgbClr val="3380E6"/>
                </a:solidFill>
                <a:latin typeface="Lucida Console"/>
              </a:rPr>
              <a:t>(Cont.)</a:t>
            </a:r>
            <a:endParaRPr lang="zh-CN" altLang="zh-CN" sz="28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F9A174D-69DA-CC43-8308-FDB8481C536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pPr marL="201612" indent="0" eaLnBrk="1" hangingPunct="1"/>
            <a:endParaRPr lang="en-US" altLang="zh-CN" sz="28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0AF3431-39B7-8448-AC0E-975D504C1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1466850"/>
            <a:ext cx="7327900" cy="3924300"/>
          </a:xfrm>
          <a:prstGeom prst="rect">
            <a:avLst/>
          </a:prstGeom>
        </p:spPr>
      </p:pic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CA33E97D-F747-0244-B883-C93B72490B68}"/>
              </a:ext>
            </a:extLst>
          </p:cNvPr>
          <p:cNvCxnSpPr/>
          <p:nvPr/>
        </p:nvCxnSpPr>
        <p:spPr>
          <a:xfrm>
            <a:off x="1828800" y="2057400"/>
            <a:ext cx="35052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1583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556624" cy="1143000"/>
          </a:xfrm>
        </p:spPr>
        <p:txBody>
          <a:bodyPr>
            <a:noAutofit/>
          </a:bodyPr>
          <a:lstStyle/>
          <a:p>
            <a:r>
              <a:rPr lang="en-US" altLang="zh-CN" sz="2800" dirty="0">
                <a:solidFill>
                  <a:srgbClr val="3380E6"/>
                </a:solidFill>
                <a:latin typeface="Lucida Console"/>
              </a:rPr>
              <a:t>13.4 </a:t>
            </a:r>
            <a:r>
              <a:rPr lang="en" altLang="zh-CN" sz="2800" dirty="0">
                <a:solidFill>
                  <a:srgbClr val="3380E6"/>
                </a:solidFill>
                <a:latin typeface="Lucida Console"/>
              </a:rPr>
              <a:t>Color Chooser App: Property Bindings and Property Listeners</a:t>
            </a:r>
            <a:r>
              <a:rPr lang="en-US" altLang="zh-CN" sz="2800" dirty="0">
                <a:solidFill>
                  <a:srgbClr val="3380E6"/>
                </a:solidFill>
                <a:latin typeface="Lucida Console"/>
              </a:rPr>
              <a:t>(Cont.)</a:t>
            </a:r>
            <a:endParaRPr lang="zh-CN" altLang="zh-CN" sz="28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F9A174D-69DA-CC43-8308-FDB8481C536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pPr marL="201612" indent="0" eaLnBrk="1" hangingPunct="1"/>
            <a:endParaRPr lang="en-US" altLang="zh-CN" sz="28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D00268C-263F-BF48-9F85-55105501A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1441450"/>
            <a:ext cx="73406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2354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7772400" cy="1143000"/>
          </a:xfrm>
        </p:spPr>
        <p:txBody>
          <a:bodyPr>
            <a:noAutofit/>
          </a:bodyPr>
          <a:lstStyle/>
          <a:p>
            <a:r>
              <a:rPr lang="en-US" altLang="zh-CN" sz="2800" dirty="0">
                <a:solidFill>
                  <a:srgbClr val="3380E6"/>
                </a:solidFill>
                <a:latin typeface="Lucida Console"/>
              </a:rPr>
              <a:t>13.5 </a:t>
            </a:r>
            <a:r>
              <a:rPr lang="en" altLang="zh-CN" sz="2800" dirty="0">
                <a:solidFill>
                  <a:srgbClr val="3380E6"/>
                </a:solidFill>
                <a:latin typeface="Lucida Console"/>
              </a:rPr>
              <a:t>Cover Viewer App: Data-Driven GUIs with JavaFX Collections</a:t>
            </a:r>
            <a:endParaRPr lang="zh-CN" altLang="zh-CN" sz="28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F9A174D-69DA-CC43-8308-FDB8481C536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pPr marL="201612" indent="0" eaLnBrk="1" hangingPunct="1"/>
            <a:r>
              <a:rPr lang="en" altLang="zh-CN" dirty="0"/>
              <a:t>Often an app needs to edit and display data. </a:t>
            </a:r>
          </a:p>
          <a:p>
            <a:pPr marL="201612" indent="0" eaLnBrk="1" hangingPunct="1"/>
            <a:r>
              <a:rPr lang="en" altLang="zh-CN" dirty="0"/>
              <a:t>JavaFX provides a comprehensive model for allowing GUIs to interact with data.</a:t>
            </a:r>
          </a:p>
          <a:p>
            <a:pPr marL="201612" indent="0" eaLnBrk="1" hangingPunct="1"/>
            <a:endParaRPr lang="en-US" altLang="zh-CN" sz="28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95287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7772400" cy="1143000"/>
          </a:xfrm>
        </p:spPr>
        <p:txBody>
          <a:bodyPr>
            <a:noAutofit/>
          </a:bodyPr>
          <a:lstStyle/>
          <a:p>
            <a:r>
              <a:rPr lang="en-US" altLang="zh-CN" sz="2800" dirty="0">
                <a:solidFill>
                  <a:srgbClr val="3380E6"/>
                </a:solidFill>
                <a:latin typeface="Lucida Console"/>
              </a:rPr>
              <a:t>13.5 </a:t>
            </a:r>
            <a:r>
              <a:rPr lang="en" altLang="zh-CN" sz="2800" dirty="0">
                <a:solidFill>
                  <a:srgbClr val="3380E6"/>
                </a:solidFill>
                <a:latin typeface="Lucida Console"/>
              </a:rPr>
              <a:t>Cover Viewer App: Data-Driven GUIs with JavaFX Collections</a:t>
            </a:r>
            <a:r>
              <a:rPr lang="en-US" altLang="zh-CN" sz="2800" dirty="0">
                <a:solidFill>
                  <a:srgbClr val="3380E6"/>
                </a:solidFill>
                <a:latin typeface="Lucida Console"/>
              </a:rPr>
              <a:t>(Cont.)</a:t>
            </a:r>
            <a:endParaRPr lang="zh-CN" altLang="zh-CN" sz="2800" dirty="0">
              <a:solidFill>
                <a:srgbClr val="3380E6"/>
              </a:solidFill>
              <a:latin typeface="Lucida Console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860B04-9D20-C848-937C-1E1D201A6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50" y="1219200"/>
            <a:ext cx="4483100" cy="545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276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7772400" cy="1143000"/>
          </a:xfrm>
        </p:spPr>
        <p:txBody>
          <a:bodyPr>
            <a:noAutofit/>
          </a:bodyPr>
          <a:lstStyle/>
          <a:p>
            <a:r>
              <a:rPr lang="en-US" altLang="zh-CN" sz="2800" dirty="0">
                <a:solidFill>
                  <a:srgbClr val="3380E6"/>
                </a:solidFill>
                <a:latin typeface="Lucida Console"/>
              </a:rPr>
              <a:t>13.5 </a:t>
            </a:r>
            <a:r>
              <a:rPr lang="en" altLang="zh-CN" sz="2800" dirty="0">
                <a:solidFill>
                  <a:srgbClr val="3380E6"/>
                </a:solidFill>
                <a:latin typeface="Lucida Console"/>
              </a:rPr>
              <a:t>Cover Viewer App: Data-Driven GUIs with JavaFX Collections</a:t>
            </a:r>
            <a:r>
              <a:rPr lang="en-US" altLang="zh-CN" sz="2800" dirty="0">
                <a:solidFill>
                  <a:srgbClr val="3380E6"/>
                </a:solidFill>
                <a:latin typeface="Lucida Console"/>
              </a:rPr>
              <a:t>(Cont.)</a:t>
            </a:r>
            <a:endParaRPr lang="zh-CN" altLang="zh-CN" sz="28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F9A174D-69DA-CC43-8308-FDB8481C536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r>
              <a:rPr lang="en" altLang="zh-CN" dirty="0"/>
              <a:t>For the </a:t>
            </a:r>
            <a:r>
              <a:rPr lang="en" altLang="zh-CN" dirty="0" err="1">
                <a:solidFill>
                  <a:srgbClr val="FF0000"/>
                </a:solidFill>
              </a:rPr>
              <a:t>ListView</a:t>
            </a:r>
            <a:r>
              <a:rPr lang="en" altLang="zh-CN" dirty="0"/>
              <a:t>, set the following properties: </a:t>
            </a:r>
          </a:p>
          <a:p>
            <a:pPr lvl="1"/>
            <a:r>
              <a:rPr lang="en" altLang="zh-CN" dirty="0"/>
              <a:t>Margin—8 (for the right margin) to separate the </a:t>
            </a:r>
            <a:r>
              <a:rPr lang="en" altLang="zh-CN" dirty="0" err="1"/>
              <a:t>ListView</a:t>
            </a:r>
            <a:r>
              <a:rPr lang="en" altLang="zh-CN" dirty="0"/>
              <a:t> from</a:t>
            </a:r>
            <a:r>
              <a:rPr lang="zh-CN" altLang="en-US" dirty="0"/>
              <a:t> </a:t>
            </a:r>
            <a:r>
              <a:rPr lang="en" altLang="zh-CN" dirty="0"/>
              <a:t>the </a:t>
            </a:r>
            <a:r>
              <a:rPr lang="en" altLang="zh-CN" dirty="0" err="1"/>
              <a:t>ImageView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" altLang="zh-CN" dirty="0"/>
              <a:t>Pref Width—200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" altLang="zh-CN" dirty="0"/>
              <a:t>Max Height—MAX_VALUE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" altLang="zh-CN" dirty="0"/>
              <a:t>Min Width, Min Height, Pref Height and Max Width —USE_COMPUTED_SIZE</a:t>
            </a:r>
          </a:p>
          <a:p>
            <a:pPr marL="201612" indent="0" eaLnBrk="1" hangingPunct="1"/>
            <a:endParaRPr lang="en-US" altLang="zh-CN" sz="28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07980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7772400" cy="1143000"/>
          </a:xfrm>
        </p:spPr>
        <p:txBody>
          <a:bodyPr>
            <a:noAutofit/>
          </a:bodyPr>
          <a:lstStyle/>
          <a:p>
            <a:r>
              <a:rPr lang="en-US" altLang="zh-CN" sz="2800" dirty="0">
                <a:solidFill>
                  <a:srgbClr val="3380E6"/>
                </a:solidFill>
                <a:latin typeface="Lucida Console"/>
              </a:rPr>
              <a:t>13.5 </a:t>
            </a:r>
            <a:r>
              <a:rPr lang="en" altLang="zh-CN" sz="2800" dirty="0">
                <a:solidFill>
                  <a:srgbClr val="3380E6"/>
                </a:solidFill>
                <a:latin typeface="Lucida Console"/>
              </a:rPr>
              <a:t>Cover Viewer App: Data-Driven GUIs with JavaFX Collections</a:t>
            </a:r>
            <a:r>
              <a:rPr lang="en-US" altLang="zh-CN" sz="2800" dirty="0">
                <a:solidFill>
                  <a:srgbClr val="3380E6"/>
                </a:solidFill>
                <a:latin typeface="Lucida Console"/>
              </a:rPr>
              <a:t>(Cont.)</a:t>
            </a:r>
            <a:endParaRPr lang="zh-CN" altLang="zh-CN" sz="28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F9A174D-69DA-CC43-8308-FDB8481C536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r>
              <a:rPr lang="en" altLang="zh-CN" dirty="0"/>
              <a:t>For the </a:t>
            </a:r>
            <a:r>
              <a:rPr lang="en" altLang="zh-CN" dirty="0" err="1">
                <a:solidFill>
                  <a:srgbClr val="FF0000"/>
                </a:solidFill>
              </a:rPr>
              <a:t>ImageView</a:t>
            </a:r>
            <a:r>
              <a:rPr lang="en" altLang="zh-CN" dirty="0"/>
              <a:t>, set the following properties: </a:t>
            </a:r>
          </a:p>
          <a:p>
            <a:pPr marL="457200" lvl="1" indent="0" eaLnBrk="1" hangingPunct="1"/>
            <a:r>
              <a:rPr lang="en" altLang="zh-CN" dirty="0"/>
              <a:t>Fit Width and Fit Height </a:t>
            </a:r>
            <a:r>
              <a:rPr lang="en-US" altLang="zh-CN" dirty="0"/>
              <a:t>—</a:t>
            </a:r>
            <a:r>
              <a:rPr lang="zh-CN" altLang="en-US" dirty="0"/>
              <a:t> </a:t>
            </a:r>
            <a:r>
              <a:rPr lang="en" altLang="zh-CN" dirty="0"/>
              <a:t>370 and 480</a:t>
            </a:r>
          </a:p>
          <a:p>
            <a:pPr marL="201612" indent="0" eaLnBrk="1" hangingPunct="1"/>
            <a:r>
              <a:rPr lang="en" altLang="zh-CN" dirty="0"/>
              <a:t> For the </a:t>
            </a:r>
            <a:r>
              <a:rPr lang="en" altLang="zh-CN" dirty="0" err="1">
                <a:solidFill>
                  <a:srgbClr val="FF0000"/>
                </a:solidFill>
              </a:rPr>
              <a:t>BorderPane</a:t>
            </a:r>
            <a:r>
              <a:rPr lang="en" altLang="zh-CN" dirty="0"/>
              <a:t>, set the following properties: </a:t>
            </a:r>
          </a:p>
          <a:p>
            <a:pPr marL="457200" lvl="1" indent="0" eaLnBrk="1" hangingPunct="1"/>
            <a:r>
              <a:rPr lang="en" altLang="zh-CN" dirty="0"/>
              <a:t>Pref Width and Pref Height </a:t>
            </a:r>
            <a:r>
              <a:rPr lang="en-US" altLang="zh-CN" dirty="0"/>
              <a:t>—</a:t>
            </a:r>
            <a:r>
              <a:rPr lang="en" altLang="zh-CN" dirty="0"/>
              <a:t>USE_COMPUTED_SIZE</a:t>
            </a:r>
          </a:p>
          <a:p>
            <a:pPr marL="457200" lvl="1" indent="0" eaLnBrk="1" hangingPunct="1"/>
            <a:r>
              <a:rPr lang="en" altLang="zh-CN" dirty="0"/>
              <a:t>Padding </a:t>
            </a:r>
            <a:r>
              <a:rPr lang="en-US" altLang="zh-CN" dirty="0"/>
              <a:t>—</a:t>
            </a:r>
            <a:r>
              <a:rPr lang="en" altLang="zh-CN" dirty="0"/>
              <a:t>8 </a:t>
            </a:r>
            <a:endParaRPr lang="en-US" altLang="zh-CN" sz="28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25120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E0A5FFC-76F3-BA41-A004-8F1CD4F99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08" y="533400"/>
            <a:ext cx="8958784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51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>
            <a:extLst>
              <a:ext uri="{FF2B5EF4-FFF2-40B4-BE49-F238E27FC236}">
                <a16:creationId xmlns:a16="http://schemas.microsoft.com/office/drawing/2014/main" id="{8086114A-1625-B240-BBF3-C00533CB3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pPr eaLnBrk="1" hangingPunct="1"/>
              <a:t>5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dirty="0">
                <a:solidFill>
                  <a:srgbClr val="3380E6"/>
                </a:solidFill>
                <a:latin typeface="Lucida Console"/>
              </a:rPr>
              <a:t>13.2 </a:t>
            </a:r>
            <a:r>
              <a:rPr lang="en" altLang="zh-CN" sz="4000" dirty="0">
                <a:solidFill>
                  <a:srgbClr val="3380E6"/>
                </a:solidFill>
                <a:latin typeface="Lucida Console"/>
              </a:rPr>
              <a:t>Laying Out Nodes in a</a:t>
            </a:r>
            <a:br>
              <a:rPr lang="en" altLang="zh-CN" sz="4000" dirty="0">
                <a:solidFill>
                  <a:srgbClr val="3380E6"/>
                </a:solidFill>
                <a:latin typeface="Lucida Console"/>
              </a:rPr>
            </a:br>
            <a:r>
              <a:rPr lang="en" altLang="zh-CN" sz="4000" dirty="0">
                <a:solidFill>
                  <a:srgbClr val="3380E6"/>
                </a:solidFill>
                <a:latin typeface="Lucida Console"/>
              </a:rPr>
              <a:t>Scene Graph</a:t>
            </a:r>
            <a:endParaRPr lang="zh-CN" altLang="zh-CN" sz="40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194564" name="Rectangle 3">
            <a:extLst>
              <a:ext uri="{FF2B5EF4-FFF2-40B4-BE49-F238E27FC236}">
                <a16:creationId xmlns:a16="http://schemas.microsoft.com/office/drawing/2014/main" id="{FC566A83-4761-A742-910D-309E8AB0584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341438"/>
            <a:ext cx="7239000" cy="4525962"/>
          </a:xfrm>
        </p:spPr>
        <p:txBody>
          <a:bodyPr/>
          <a:lstStyle/>
          <a:p>
            <a:pPr marL="201612" indent="0" eaLnBrk="1" hangingPunct="1"/>
            <a:r>
              <a:rPr lang="en-US" altLang="zh-CN" sz="2800" dirty="0">
                <a:solidFill>
                  <a:srgbClr val="000000"/>
                </a:solidFill>
                <a:ea typeface="宋体" panose="02010600030101010101" pitchFamily="2" charset="-122"/>
              </a:rPr>
              <a:t>Pane</a:t>
            </a:r>
          </a:p>
          <a:p>
            <a:pPr marL="457200" lvl="1" indent="0" eaLnBrk="1" hangingPunct="1"/>
            <a:r>
              <a:rPr lang="en" altLang="zh-CN" dirty="0"/>
              <a:t>JavaFX layout panes are container nodes that arrange their child nodes in a scene graph relative to one another, based on their sizes and positions. </a:t>
            </a:r>
          </a:p>
          <a:p>
            <a:pPr marL="457200" lvl="1" indent="0" eaLnBrk="1" hangingPunct="1"/>
            <a:r>
              <a:rPr lang="en" altLang="zh-CN" dirty="0"/>
              <a:t>Most JavaFX layout panes use relative positioning—if a layout-pane node is resized, it adjusts its children’s sizes and positions accordingly, based on their preferred, minimum and maximum sizes.</a:t>
            </a:r>
          </a:p>
          <a:p>
            <a:pPr marL="457200" lvl="1" indent="0" eaLnBrk="1" hangingPunct="1"/>
            <a:endParaRPr lang="en-US" altLang="zh-CN" sz="24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38143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C6CFE0B-6F10-4943-8F53-A94D87918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" y="304800"/>
            <a:ext cx="8774457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674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6965A17-1B0E-D443-8AB2-7D825043E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393700"/>
            <a:ext cx="82677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391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05AA33F-5972-9945-A2FE-AC77F8A82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57200"/>
            <a:ext cx="885886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644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7772400" cy="1143000"/>
          </a:xfrm>
        </p:spPr>
        <p:txBody>
          <a:bodyPr>
            <a:noAutofit/>
          </a:bodyPr>
          <a:lstStyle/>
          <a:p>
            <a:r>
              <a:rPr lang="en-US" altLang="zh-CN" sz="2800" dirty="0">
                <a:solidFill>
                  <a:srgbClr val="3380E6"/>
                </a:solidFill>
                <a:latin typeface="Lucida Console"/>
              </a:rPr>
              <a:t>13.6 </a:t>
            </a:r>
            <a:r>
              <a:rPr lang="en" altLang="zh-CN" dirty="0">
                <a:effectLst/>
              </a:rPr>
              <a:t> </a:t>
            </a:r>
            <a:r>
              <a:rPr lang="en" altLang="zh-CN" sz="2800" dirty="0">
                <a:solidFill>
                  <a:srgbClr val="3380E6"/>
                </a:solidFill>
                <a:latin typeface="Lucida Console"/>
              </a:rPr>
              <a:t>Cover Viewer App: Customizing </a:t>
            </a:r>
            <a:r>
              <a:rPr lang="en" altLang="zh-CN" sz="2800" dirty="0" err="1">
                <a:solidFill>
                  <a:srgbClr val="3380E6"/>
                </a:solidFill>
                <a:latin typeface="Lucida Console"/>
              </a:rPr>
              <a:t>ListView</a:t>
            </a:r>
            <a:r>
              <a:rPr lang="zh-CN" altLang="en-US" sz="2800" dirty="0">
                <a:solidFill>
                  <a:srgbClr val="3380E6"/>
                </a:solidFill>
                <a:latin typeface="Lucida Console"/>
              </a:rPr>
              <a:t> </a:t>
            </a:r>
            <a:r>
              <a:rPr lang="en" altLang="zh-CN" sz="2800" dirty="0">
                <a:solidFill>
                  <a:srgbClr val="3380E6"/>
                </a:solidFill>
                <a:latin typeface="Lucida Console"/>
              </a:rPr>
              <a:t>Cells</a:t>
            </a:r>
            <a:br>
              <a:rPr lang="en" altLang="zh-CN" dirty="0">
                <a:effectLst/>
              </a:rPr>
            </a:br>
            <a:endParaRPr lang="zh-CN" altLang="zh-CN" sz="2800" dirty="0">
              <a:solidFill>
                <a:srgbClr val="3380E6"/>
              </a:solidFill>
              <a:latin typeface="Lucida Console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275139-24F5-B54C-8EC9-FA533B825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950" y="1219200"/>
            <a:ext cx="51689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624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7772400" cy="1143000"/>
          </a:xfrm>
        </p:spPr>
        <p:txBody>
          <a:bodyPr>
            <a:noAutofit/>
          </a:bodyPr>
          <a:lstStyle/>
          <a:p>
            <a:r>
              <a:rPr lang="en-US" altLang="zh-CN" sz="2800" dirty="0">
                <a:solidFill>
                  <a:srgbClr val="3380E6"/>
                </a:solidFill>
                <a:latin typeface="Lucida Console"/>
              </a:rPr>
              <a:t>13.6 </a:t>
            </a:r>
            <a:r>
              <a:rPr lang="en" altLang="zh-CN" dirty="0">
                <a:effectLst/>
              </a:rPr>
              <a:t> </a:t>
            </a:r>
            <a:r>
              <a:rPr lang="en" altLang="zh-CN" sz="2800" dirty="0">
                <a:solidFill>
                  <a:srgbClr val="3380E6"/>
                </a:solidFill>
                <a:latin typeface="Lucida Console"/>
              </a:rPr>
              <a:t>Cover Viewer App: Customizing </a:t>
            </a:r>
            <a:r>
              <a:rPr lang="en" altLang="zh-CN" sz="2800" dirty="0" err="1">
                <a:solidFill>
                  <a:srgbClr val="3380E6"/>
                </a:solidFill>
                <a:latin typeface="Lucida Console"/>
              </a:rPr>
              <a:t>ListView</a:t>
            </a:r>
            <a:r>
              <a:rPr lang="zh-CN" altLang="en-US" sz="2800" dirty="0">
                <a:solidFill>
                  <a:srgbClr val="3380E6"/>
                </a:solidFill>
                <a:latin typeface="Lucida Console"/>
              </a:rPr>
              <a:t> </a:t>
            </a:r>
            <a:r>
              <a:rPr lang="en" altLang="zh-CN" sz="2800" dirty="0">
                <a:solidFill>
                  <a:srgbClr val="3380E6"/>
                </a:solidFill>
                <a:latin typeface="Lucida Console"/>
              </a:rPr>
              <a:t>Cells</a:t>
            </a:r>
            <a:br>
              <a:rPr lang="en" altLang="zh-CN" dirty="0">
                <a:effectLst/>
              </a:rPr>
            </a:br>
            <a:endParaRPr lang="zh-CN" altLang="zh-CN" sz="28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D5CEC8-4947-5C4D-9B1E-FA9C697CFD2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r>
              <a:rPr lang="en" altLang="zh-CN" dirty="0" err="1"/>
              <a:t>ListView</a:t>
            </a:r>
            <a:r>
              <a:rPr lang="en" altLang="zh-CN" dirty="0"/>
              <a:t> cells display the String representations of a </a:t>
            </a:r>
            <a:r>
              <a:rPr lang="en" altLang="zh-CN" dirty="0" err="1"/>
              <a:t>ListView’s</a:t>
            </a:r>
            <a:r>
              <a:rPr lang="en" altLang="zh-CN" dirty="0"/>
              <a:t> items by default. </a:t>
            </a:r>
          </a:p>
          <a:p>
            <a:r>
              <a:rPr lang="en" altLang="zh-CN" dirty="0"/>
              <a:t>To create a custom cell format, you must first define a subclass of the </a:t>
            </a:r>
            <a:r>
              <a:rPr lang="en" altLang="zh-CN" dirty="0" err="1">
                <a:solidFill>
                  <a:srgbClr val="FF0000"/>
                </a:solidFill>
              </a:rPr>
              <a:t>ListCell</a:t>
            </a:r>
            <a:r>
              <a:rPr lang="en" altLang="zh-CN" dirty="0">
                <a:solidFill>
                  <a:srgbClr val="FF0000"/>
                </a:solidFill>
              </a:rPr>
              <a:t> generic class</a:t>
            </a:r>
            <a:r>
              <a:rPr lang="en" altLang="zh-CN" dirty="0"/>
              <a:t> (package </a:t>
            </a:r>
            <a:r>
              <a:rPr lang="en" altLang="zh-CN" dirty="0" err="1"/>
              <a:t>javafx.scene.control</a:t>
            </a:r>
            <a:r>
              <a:rPr lang="en" altLang="zh-CN" dirty="0"/>
              <a:t>) that specifies how to create a </a:t>
            </a:r>
            <a:r>
              <a:rPr lang="en" altLang="zh-CN" dirty="0" err="1"/>
              <a:t>ListView</a:t>
            </a:r>
            <a:r>
              <a:rPr lang="en" altLang="zh-CN" dirty="0"/>
              <a:t> cell. </a:t>
            </a:r>
          </a:p>
          <a:p>
            <a:r>
              <a:rPr lang="en" altLang="zh-CN" dirty="0"/>
              <a:t>Use the </a:t>
            </a:r>
            <a:r>
              <a:rPr lang="en" altLang="zh-CN" dirty="0" err="1"/>
              <a:t>ListView’s</a:t>
            </a:r>
            <a:r>
              <a:rPr lang="en" altLang="zh-CN" dirty="0"/>
              <a:t> </a:t>
            </a:r>
            <a:r>
              <a:rPr lang="en" altLang="zh-CN" dirty="0" err="1">
                <a:solidFill>
                  <a:srgbClr val="FF0000"/>
                </a:solidFill>
              </a:rPr>
              <a:t>setCellFactory</a:t>
            </a:r>
            <a:r>
              <a:rPr lang="en" altLang="zh-CN" dirty="0"/>
              <a:t> method to replace the default cell factory with one that returns objects of the </a:t>
            </a:r>
            <a:r>
              <a:rPr lang="en" altLang="zh-CN" dirty="0" err="1"/>
              <a:t>ListCell</a:t>
            </a:r>
            <a:r>
              <a:rPr lang="en" altLang="zh-CN" dirty="0"/>
              <a:t> subclass.</a:t>
            </a:r>
          </a:p>
          <a:p>
            <a:endParaRPr lang="en" altLang="zh-CN" dirty="0"/>
          </a:p>
          <a:p>
            <a:endParaRPr lang="en-US" altLang="zh-CN" sz="28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08176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7772400" cy="1143000"/>
          </a:xfrm>
        </p:spPr>
        <p:txBody>
          <a:bodyPr>
            <a:noAutofit/>
          </a:bodyPr>
          <a:lstStyle/>
          <a:p>
            <a:r>
              <a:rPr lang="en-US" altLang="zh-CN" sz="2800" dirty="0">
                <a:solidFill>
                  <a:srgbClr val="3380E6"/>
                </a:solidFill>
                <a:latin typeface="Lucida Console"/>
              </a:rPr>
              <a:t>13.6 </a:t>
            </a:r>
            <a:r>
              <a:rPr lang="en" altLang="zh-CN" dirty="0">
                <a:effectLst/>
              </a:rPr>
              <a:t> </a:t>
            </a:r>
            <a:r>
              <a:rPr lang="en" altLang="zh-CN" sz="2800" dirty="0">
                <a:solidFill>
                  <a:srgbClr val="3380E6"/>
                </a:solidFill>
                <a:latin typeface="Lucida Console"/>
              </a:rPr>
              <a:t>Cover Viewer App: Customizing </a:t>
            </a:r>
            <a:r>
              <a:rPr lang="en" altLang="zh-CN" sz="2800" dirty="0" err="1">
                <a:solidFill>
                  <a:srgbClr val="3380E6"/>
                </a:solidFill>
                <a:latin typeface="Lucida Console"/>
              </a:rPr>
              <a:t>ListView</a:t>
            </a:r>
            <a:r>
              <a:rPr lang="zh-CN" altLang="en-US" sz="2800" dirty="0">
                <a:solidFill>
                  <a:srgbClr val="3380E6"/>
                </a:solidFill>
                <a:latin typeface="Lucida Console"/>
              </a:rPr>
              <a:t> </a:t>
            </a:r>
            <a:r>
              <a:rPr lang="en" altLang="zh-CN" sz="2800" dirty="0">
                <a:solidFill>
                  <a:srgbClr val="3380E6"/>
                </a:solidFill>
                <a:latin typeface="Lucida Console"/>
              </a:rPr>
              <a:t>Cells</a:t>
            </a:r>
            <a:br>
              <a:rPr lang="en" altLang="zh-CN" dirty="0">
                <a:effectLst/>
              </a:rPr>
            </a:br>
            <a:endParaRPr lang="zh-CN" altLang="zh-CN" sz="28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D5CEC8-4947-5C4D-9B1E-FA9C697CFD2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r>
              <a:rPr lang="en" altLang="zh-CN" dirty="0"/>
              <a:t>Programmatically Creating</a:t>
            </a:r>
            <a:r>
              <a:rPr lang="zh-CN" altLang="en-US" dirty="0"/>
              <a:t> </a:t>
            </a:r>
            <a:r>
              <a:rPr lang="en" altLang="zh-CN" dirty="0"/>
              <a:t>Layouts and Controls</a:t>
            </a:r>
          </a:p>
          <a:p>
            <a:pPr lvl="1"/>
            <a:r>
              <a:rPr lang="en" altLang="zh-CN" dirty="0"/>
              <a:t>In this app, you’ll also create a portion of the GUI programmatically—</a:t>
            </a:r>
            <a:r>
              <a:rPr lang="en" altLang="zh-CN" dirty="0">
                <a:solidFill>
                  <a:srgbClr val="FF0000"/>
                </a:solidFill>
              </a:rPr>
              <a:t>in fact, everything we’ve shown you in Scene Builder also can be accomplished in Java code directly. </a:t>
            </a:r>
          </a:p>
          <a:p>
            <a:pPr lvl="1"/>
            <a:endParaRPr lang="en" altLang="zh-CN" dirty="0"/>
          </a:p>
          <a:p>
            <a:endParaRPr lang="en" altLang="zh-CN" dirty="0"/>
          </a:p>
          <a:p>
            <a:endParaRPr lang="en-US" altLang="zh-CN" sz="28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52963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785E7AB-5918-7E47-9C74-9ABD14D54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865" y="0"/>
            <a:ext cx="71442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2335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36B2FD2-A9C0-4C4F-A0C2-85A52D6A0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482600"/>
            <a:ext cx="79629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310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1327828-AB6D-1F45-8D42-F39F62940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762000"/>
            <a:ext cx="8115300" cy="5334000"/>
          </a:xfrm>
          <a:prstGeom prst="rect">
            <a:avLst/>
          </a:prstGeom>
        </p:spPr>
      </p:pic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5506380D-5151-EF47-8FED-853C2FBCAB49}"/>
              </a:ext>
            </a:extLst>
          </p:cNvPr>
          <p:cNvCxnSpPr/>
          <p:nvPr/>
        </p:nvCxnSpPr>
        <p:spPr>
          <a:xfrm>
            <a:off x="1447800" y="3962400"/>
            <a:ext cx="26670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022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7772400" cy="1143000"/>
          </a:xfrm>
        </p:spPr>
        <p:txBody>
          <a:bodyPr>
            <a:noAutofit/>
          </a:bodyPr>
          <a:lstStyle/>
          <a:p>
            <a:r>
              <a:rPr lang="en" altLang="zh-CN" sz="2800" dirty="0">
                <a:solidFill>
                  <a:srgbClr val="3380E6"/>
                </a:solidFill>
                <a:latin typeface="Lucida Console"/>
              </a:rPr>
              <a:t>13.7 Additional JavaFX Capabilities</a:t>
            </a:r>
            <a:endParaRPr lang="zh-CN" altLang="zh-CN" sz="28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D5CEC8-4947-5C4D-9B1E-FA9C697CFD2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r>
              <a:rPr lang="en" altLang="zh-CN" dirty="0" err="1"/>
              <a:t>TableView</a:t>
            </a:r>
            <a:r>
              <a:rPr lang="en" altLang="zh-CN" dirty="0"/>
              <a:t> </a:t>
            </a:r>
          </a:p>
          <a:p>
            <a:pPr lvl="1"/>
            <a:r>
              <a:rPr lang="en" altLang="zh-CN" dirty="0"/>
              <a:t>JavaFX’s </a:t>
            </a:r>
            <a:r>
              <a:rPr lang="en" altLang="zh-CN" dirty="0" err="1"/>
              <a:t>TableView</a:t>
            </a:r>
            <a:r>
              <a:rPr lang="en" altLang="zh-CN" dirty="0"/>
              <a:t> control (package </a:t>
            </a:r>
            <a:r>
              <a:rPr lang="en" altLang="zh-CN" dirty="0" err="1"/>
              <a:t>javafx.scene.control</a:t>
            </a:r>
            <a:r>
              <a:rPr lang="en" altLang="zh-CN" dirty="0"/>
              <a:t>) displays tabular data in rows and columns, and supports user interactions with that data.</a:t>
            </a:r>
          </a:p>
          <a:p>
            <a:endParaRPr lang="en-US" altLang="zh-CN" sz="28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1D0AE1C-FE99-5742-9373-7A2817936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2895600"/>
            <a:ext cx="2882900" cy="35052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5C177CF-EEBF-554E-9617-C547E1FF57B4}"/>
              </a:ext>
            </a:extLst>
          </p:cNvPr>
          <p:cNvSpPr txBox="1"/>
          <p:nvPr/>
        </p:nvSpPr>
        <p:spPr>
          <a:xfrm>
            <a:off x="1010736" y="6438564"/>
            <a:ext cx="7122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Example: http://</a:t>
            </a:r>
            <a:r>
              <a:rPr kumimoji="1" lang="en-US" altLang="zh-CN" dirty="0" err="1">
                <a:solidFill>
                  <a:srgbClr val="FF0000"/>
                </a:solidFill>
              </a:rPr>
              <a:t>www.javafxchina.net</a:t>
            </a:r>
            <a:r>
              <a:rPr kumimoji="1" lang="en-US" altLang="zh-CN" dirty="0">
                <a:solidFill>
                  <a:srgbClr val="FF0000"/>
                </a:solidFill>
              </a:rPr>
              <a:t>/blog/2015/04/doc03_tableview/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429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>
            <a:extLst>
              <a:ext uri="{FF2B5EF4-FFF2-40B4-BE49-F238E27FC236}">
                <a16:creationId xmlns:a16="http://schemas.microsoft.com/office/drawing/2014/main" id="{8086114A-1625-B240-BBF3-C00533CB3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pPr eaLnBrk="1" hangingPunct="1"/>
              <a:t>6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dirty="0">
                <a:solidFill>
                  <a:srgbClr val="3380E6"/>
                </a:solidFill>
                <a:latin typeface="Lucida Console"/>
              </a:rPr>
              <a:t>13.2 </a:t>
            </a:r>
            <a:r>
              <a:rPr lang="en" altLang="zh-CN" sz="4000" dirty="0">
                <a:solidFill>
                  <a:srgbClr val="3380E6"/>
                </a:solidFill>
                <a:latin typeface="Lucida Console"/>
              </a:rPr>
              <a:t>Laying Out Nodes in a</a:t>
            </a:r>
            <a:br>
              <a:rPr lang="en" altLang="zh-CN" sz="4000" dirty="0">
                <a:solidFill>
                  <a:srgbClr val="3380E6"/>
                </a:solidFill>
                <a:latin typeface="Lucida Console"/>
              </a:rPr>
            </a:br>
            <a:r>
              <a:rPr lang="en" altLang="zh-CN" sz="4000" dirty="0">
                <a:solidFill>
                  <a:srgbClr val="3380E6"/>
                </a:solidFill>
                <a:latin typeface="Lucida Console"/>
              </a:rPr>
              <a:t>Scene Graph</a:t>
            </a:r>
            <a:endParaRPr lang="zh-CN" altLang="zh-CN" sz="40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194564" name="Rectangle 3">
            <a:extLst>
              <a:ext uri="{FF2B5EF4-FFF2-40B4-BE49-F238E27FC236}">
                <a16:creationId xmlns:a16="http://schemas.microsoft.com/office/drawing/2014/main" id="{FC566A83-4761-A742-910D-309E8AB0584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341438"/>
            <a:ext cx="7239000" cy="4525962"/>
          </a:xfrm>
        </p:spPr>
        <p:txBody>
          <a:bodyPr/>
          <a:lstStyle/>
          <a:p>
            <a:pPr marL="201612" indent="0" eaLnBrk="1" hangingPunct="1"/>
            <a:r>
              <a:rPr lang="en" altLang="zh-CN" dirty="0" err="1"/>
              <a:t>AnchorPane</a:t>
            </a:r>
            <a:endParaRPr lang="en" altLang="zh-CN" dirty="0"/>
          </a:p>
          <a:p>
            <a:pPr lvl="1"/>
            <a:r>
              <a:rPr lang="en" altLang="zh-CN" dirty="0"/>
              <a:t>Enables you to set the position of child nodes relative to the pane’s edges. Resizing the pane does not alter the</a:t>
            </a:r>
            <a:r>
              <a:rPr lang="zh-CN" altLang="en-US" dirty="0"/>
              <a:t> </a:t>
            </a:r>
            <a:r>
              <a:rPr lang="en" altLang="zh-CN" dirty="0"/>
              <a:t>layout of the nodes.</a:t>
            </a:r>
          </a:p>
          <a:p>
            <a:pPr lvl="1"/>
            <a:endParaRPr lang="en" altLang="zh-CN" dirty="0"/>
          </a:p>
          <a:p>
            <a:pPr lvl="1"/>
            <a:endParaRPr lang="en" altLang="zh-CN" dirty="0"/>
          </a:p>
          <a:p>
            <a:pPr marL="457200" lvl="1" indent="0" eaLnBrk="1" hangingPunct="1"/>
            <a:endParaRPr lang="en-US" altLang="zh-CN" sz="24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E61F20-A32D-C847-B419-9B6218E28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3736054"/>
            <a:ext cx="3511550" cy="27950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F692937-D354-614B-A346-4DA1C455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868" y="3756107"/>
            <a:ext cx="1429383" cy="119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1952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7772400" cy="1143000"/>
          </a:xfrm>
        </p:spPr>
        <p:txBody>
          <a:bodyPr>
            <a:noAutofit/>
          </a:bodyPr>
          <a:lstStyle/>
          <a:p>
            <a:r>
              <a:rPr lang="en" altLang="zh-CN" sz="2400" dirty="0">
                <a:solidFill>
                  <a:srgbClr val="3380E6"/>
                </a:solidFill>
                <a:latin typeface="Lucida Console"/>
              </a:rPr>
              <a:t>13.7 Additional JavaFX Capabilities</a:t>
            </a:r>
            <a:r>
              <a:rPr lang="en-US" altLang="zh-CN" sz="2400" dirty="0">
                <a:solidFill>
                  <a:srgbClr val="3380E6"/>
                </a:solidFill>
                <a:latin typeface="Lucida Console"/>
              </a:rPr>
              <a:t>(Cont.)</a:t>
            </a:r>
            <a:endParaRPr lang="zh-CN" altLang="zh-CN" sz="24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D5CEC8-4947-5C4D-9B1E-FA9C697CFD2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r>
              <a:rPr lang="en" altLang="zh-CN" dirty="0"/>
              <a:t>Accessibility</a:t>
            </a:r>
            <a:endParaRPr lang="en-US" altLang="zh-CN" sz="2800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lvl="1"/>
            <a:r>
              <a:rPr lang="en" altLang="zh-CN" dirty="0"/>
              <a:t>In a Java SE 8 update, JavaFX added accessibility features to help people with visual impairments use their devices. </a:t>
            </a:r>
          </a:p>
          <a:p>
            <a:pPr lvl="1"/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34133126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7772400" cy="1143000"/>
          </a:xfrm>
        </p:spPr>
        <p:txBody>
          <a:bodyPr>
            <a:noAutofit/>
          </a:bodyPr>
          <a:lstStyle/>
          <a:p>
            <a:r>
              <a:rPr lang="en" altLang="zh-CN" sz="2400" dirty="0">
                <a:solidFill>
                  <a:srgbClr val="3380E6"/>
                </a:solidFill>
                <a:latin typeface="Lucida Console"/>
              </a:rPr>
              <a:t>13.7 Additional JavaFX Capabilities</a:t>
            </a:r>
            <a:r>
              <a:rPr lang="en-US" altLang="zh-CN" sz="2400" dirty="0">
                <a:solidFill>
                  <a:srgbClr val="3380E6"/>
                </a:solidFill>
                <a:latin typeface="Lucida Console"/>
              </a:rPr>
              <a:t>(Cont.)</a:t>
            </a:r>
            <a:endParaRPr lang="zh-CN" altLang="zh-CN" sz="24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D5CEC8-4947-5C4D-9B1E-FA9C697CFD2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r>
              <a:rPr lang="en" altLang="zh-CN" dirty="0"/>
              <a:t>Third-Party JavaFX</a:t>
            </a:r>
            <a:r>
              <a:rPr lang="zh-CN" altLang="en-US" dirty="0"/>
              <a:t> </a:t>
            </a:r>
            <a:r>
              <a:rPr lang="en" altLang="zh-CN" dirty="0"/>
              <a:t>Libraries</a:t>
            </a:r>
          </a:p>
          <a:p>
            <a:pPr lvl="1"/>
            <a:r>
              <a:rPr lang="en" altLang="zh-CN" dirty="0" err="1"/>
              <a:t>ControlsFX</a:t>
            </a:r>
            <a:endParaRPr lang="en" altLang="zh-CN" dirty="0"/>
          </a:p>
          <a:p>
            <a:pPr lvl="2"/>
            <a:r>
              <a:rPr lang="en" altLang="zh-CN" dirty="0"/>
              <a:t>http://</a:t>
            </a:r>
            <a:r>
              <a:rPr lang="en" altLang="zh-CN" dirty="0" err="1"/>
              <a:t>www.controlsfx.org</a:t>
            </a:r>
            <a:r>
              <a:rPr lang="en" altLang="zh-CN" dirty="0"/>
              <a:t>/</a:t>
            </a:r>
          </a:p>
          <a:p>
            <a:pPr lvl="2"/>
            <a:endParaRPr lang="en" altLang="zh-CN" dirty="0"/>
          </a:p>
          <a:p>
            <a:pPr lvl="1"/>
            <a:r>
              <a:rPr lang="en" altLang="zh-CN" dirty="0" err="1"/>
              <a:t>JFXtras</a:t>
            </a:r>
            <a:r>
              <a:rPr lang="en" altLang="zh-CN" dirty="0"/>
              <a:t> </a:t>
            </a:r>
          </a:p>
          <a:p>
            <a:pPr lvl="2"/>
            <a:r>
              <a:rPr lang="en" altLang="zh-CN" dirty="0"/>
              <a:t>http://</a:t>
            </a:r>
            <a:r>
              <a:rPr lang="en" altLang="zh-CN" dirty="0" err="1"/>
              <a:t>jfxtras.org</a:t>
            </a:r>
            <a:r>
              <a:rPr lang="en" altLang="zh-CN" dirty="0"/>
              <a:t>/</a:t>
            </a:r>
          </a:p>
          <a:p>
            <a:pPr lvl="1"/>
            <a:r>
              <a:rPr lang="en-US" altLang="zh-CN" dirty="0"/>
              <a:t>M</a:t>
            </a:r>
            <a:r>
              <a:rPr lang="en" altLang="zh-CN" dirty="0" err="1"/>
              <a:t>edusa</a:t>
            </a:r>
            <a:endParaRPr lang="en" altLang="zh-CN" dirty="0"/>
          </a:p>
          <a:p>
            <a:pPr lvl="2"/>
            <a:r>
              <a:rPr lang="en" altLang="zh-CN" dirty="0"/>
              <a:t>https://</a:t>
            </a:r>
            <a:r>
              <a:rPr lang="en" altLang="zh-CN" dirty="0" err="1"/>
              <a:t>github.com</a:t>
            </a:r>
            <a:r>
              <a:rPr lang="en" altLang="zh-CN" dirty="0"/>
              <a:t>/</a:t>
            </a:r>
            <a:r>
              <a:rPr lang="en" altLang="zh-CN" dirty="0" err="1"/>
              <a:t>HanSolo</a:t>
            </a:r>
            <a:r>
              <a:rPr lang="en" altLang="zh-CN" dirty="0"/>
              <a:t>/Medusa/blob/master/</a:t>
            </a:r>
            <a:r>
              <a:rPr lang="en" altLang="zh-CN" dirty="0" err="1"/>
              <a:t>README.md</a:t>
            </a:r>
            <a:r>
              <a:rPr lang="en" altLang="zh-CN" dirty="0"/>
              <a:t>.</a:t>
            </a:r>
          </a:p>
          <a:p>
            <a:pPr lvl="1"/>
            <a:endParaRPr lang="en" altLang="zh-CN" dirty="0"/>
          </a:p>
          <a:p>
            <a:pPr lvl="1"/>
            <a:endParaRPr lang="en-US" altLang="zh-CN" sz="2400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lvl="1"/>
            <a:endParaRPr lang="en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5C177CF-EEBF-554E-9617-C547E1FF57B4}"/>
              </a:ext>
            </a:extLst>
          </p:cNvPr>
          <p:cNvSpPr txBox="1"/>
          <p:nvPr/>
        </p:nvSpPr>
        <p:spPr>
          <a:xfrm>
            <a:off x="1010736" y="64385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917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7772400" cy="1143000"/>
          </a:xfrm>
        </p:spPr>
        <p:txBody>
          <a:bodyPr>
            <a:noAutofit/>
          </a:bodyPr>
          <a:lstStyle/>
          <a:p>
            <a:r>
              <a:rPr lang="en" altLang="zh-CN" sz="2400" dirty="0">
                <a:solidFill>
                  <a:srgbClr val="3380E6"/>
                </a:solidFill>
                <a:latin typeface="Lucida Console"/>
              </a:rPr>
              <a:t>13.7 Additional JavaFX Capabilities</a:t>
            </a:r>
            <a:r>
              <a:rPr lang="en-US" altLang="zh-CN" sz="2400" dirty="0">
                <a:solidFill>
                  <a:srgbClr val="3380E6"/>
                </a:solidFill>
                <a:latin typeface="Lucida Console"/>
              </a:rPr>
              <a:t>(Cont.)</a:t>
            </a:r>
            <a:endParaRPr lang="zh-CN" altLang="zh-CN" sz="24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D5CEC8-4947-5C4D-9B1E-FA9C697CFD2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r>
              <a:rPr lang="en" altLang="zh-CN" dirty="0"/>
              <a:t>Creating Custom JavaFX</a:t>
            </a:r>
            <a:r>
              <a:rPr lang="zh-CN" altLang="en-US" dirty="0"/>
              <a:t> </a:t>
            </a:r>
            <a:r>
              <a:rPr lang="en" altLang="zh-CN" dirty="0"/>
              <a:t>Controls</a:t>
            </a:r>
          </a:p>
          <a:p>
            <a:pPr lvl="1"/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" altLang="zh-CN" dirty="0"/>
              <a:t>can create custom controls by extending existing JavaFX control classes to customize them or by extending JavaFX’s Control class directly.</a:t>
            </a:r>
          </a:p>
          <a:p>
            <a:pPr lvl="1"/>
            <a:endParaRPr lang="en" altLang="zh-CN" dirty="0"/>
          </a:p>
          <a:p>
            <a:pPr lvl="1"/>
            <a:endParaRPr lang="en" altLang="zh-CN" dirty="0"/>
          </a:p>
          <a:p>
            <a:pPr lvl="1"/>
            <a:endParaRPr lang="en-US" altLang="zh-CN" sz="2400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lvl="1"/>
            <a:endParaRPr lang="en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5C177CF-EEBF-554E-9617-C547E1FF57B4}"/>
              </a:ext>
            </a:extLst>
          </p:cNvPr>
          <p:cNvSpPr txBox="1"/>
          <p:nvPr/>
        </p:nvSpPr>
        <p:spPr>
          <a:xfrm>
            <a:off x="1010736" y="64385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3198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A28859-FB51-6B44-B9D3-62BBDA05D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13.8</a:t>
            </a:r>
            <a:r>
              <a:rPr kumimoji="1" lang="zh-CN" altLang="en-US" dirty="0"/>
              <a:t> </a:t>
            </a:r>
            <a:r>
              <a:rPr kumimoji="1" lang="en-US" altLang="zh-CN" dirty="0"/>
              <a:t>Multiple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Stages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96E6E-388F-7B4F-9DB9-8FBA36A7C4F0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kumimoji="1" lang="en-US" altLang="zh-CN" dirty="0"/>
              <a:t>Project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TwoStages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Project</a:t>
            </a:r>
            <a:r>
              <a:rPr kumimoji="1" lang="zh-CN" altLang="en-US" dirty="0"/>
              <a:t> </a:t>
            </a:r>
            <a:r>
              <a:rPr kumimoji="1" lang="en-US" altLang="zh-CN"/>
              <a:t>TwoControllers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2191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>
            <a:extLst>
              <a:ext uri="{FF2B5EF4-FFF2-40B4-BE49-F238E27FC236}">
                <a16:creationId xmlns:a16="http://schemas.microsoft.com/office/drawing/2014/main" id="{8086114A-1625-B240-BBF3-C00533CB3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pPr eaLnBrk="1" hangingPunct="1"/>
              <a:t>7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dirty="0">
                <a:solidFill>
                  <a:srgbClr val="3380E6"/>
                </a:solidFill>
                <a:latin typeface="Lucida Console"/>
              </a:rPr>
              <a:t>13.2 </a:t>
            </a:r>
            <a:r>
              <a:rPr lang="en" altLang="zh-CN" sz="4000" dirty="0">
                <a:solidFill>
                  <a:srgbClr val="3380E6"/>
                </a:solidFill>
                <a:latin typeface="Lucida Console"/>
              </a:rPr>
              <a:t>Laying Out Nodes in a</a:t>
            </a:r>
            <a:br>
              <a:rPr lang="en" altLang="zh-CN" sz="4000" dirty="0">
                <a:solidFill>
                  <a:srgbClr val="3380E6"/>
                </a:solidFill>
                <a:latin typeface="Lucida Console"/>
              </a:rPr>
            </a:br>
            <a:r>
              <a:rPr lang="en" altLang="zh-CN" sz="4000" dirty="0">
                <a:solidFill>
                  <a:srgbClr val="3380E6"/>
                </a:solidFill>
                <a:latin typeface="Lucida Console"/>
              </a:rPr>
              <a:t>Scene Graph</a:t>
            </a:r>
            <a:endParaRPr lang="zh-CN" altLang="zh-CN" sz="40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194564" name="Rectangle 3">
            <a:extLst>
              <a:ext uri="{FF2B5EF4-FFF2-40B4-BE49-F238E27FC236}">
                <a16:creationId xmlns:a16="http://schemas.microsoft.com/office/drawing/2014/main" id="{FC566A83-4761-A742-910D-309E8AB0584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341438"/>
            <a:ext cx="7239000" cy="4525962"/>
          </a:xfrm>
        </p:spPr>
        <p:txBody>
          <a:bodyPr/>
          <a:lstStyle/>
          <a:p>
            <a:r>
              <a:rPr lang="en" altLang="zh-CN" sz="3200" dirty="0"/>
              <a:t>Example</a:t>
            </a:r>
            <a:r>
              <a:rPr lang="zh-CN" altLang="en-US" sz="3200" dirty="0"/>
              <a:t>：</a:t>
            </a:r>
            <a:endParaRPr lang="en-US" altLang="zh-CN" sz="32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DEEE504-1805-3148-B09B-5455F53FC73A}"/>
              </a:ext>
            </a:extLst>
          </p:cNvPr>
          <p:cNvSpPr/>
          <p:nvPr/>
        </p:nvSpPr>
        <p:spPr>
          <a:xfrm>
            <a:off x="477044" y="2117841"/>
            <a:ext cx="8189912" cy="4154984"/>
          </a:xfrm>
          <a:prstGeom prst="rect">
            <a:avLst/>
          </a:prstGeom>
          <a:solidFill>
            <a:srgbClr val="FFC819">
              <a:alpha val="78039"/>
            </a:srgbClr>
          </a:solidFill>
        </p:spPr>
        <p:txBody>
          <a:bodyPr wrap="square">
            <a:spAutoFit/>
          </a:bodyPr>
          <a:lstStyle/>
          <a:p>
            <a:pPr lvl="1"/>
            <a:r>
              <a:rPr lang="en" altLang="zh-CN" sz="2400" dirty="0" err="1"/>
              <a:t>AnchorPane</a:t>
            </a:r>
            <a:r>
              <a:rPr lang="en" altLang="zh-CN" sz="2400" dirty="0"/>
              <a:t> </a:t>
            </a:r>
            <a:r>
              <a:rPr lang="en" altLang="zh-CN" sz="2400" dirty="0" err="1"/>
              <a:t>anchorPane</a:t>
            </a:r>
            <a:r>
              <a:rPr lang="en" altLang="zh-CN" sz="2400" dirty="0"/>
              <a:t> = new </a:t>
            </a:r>
            <a:r>
              <a:rPr lang="en" altLang="zh-CN" sz="2400" dirty="0" err="1"/>
              <a:t>AnchorPane</a:t>
            </a:r>
            <a:r>
              <a:rPr lang="en" altLang="zh-CN" sz="2400" dirty="0"/>
              <a:t>(); </a:t>
            </a:r>
          </a:p>
          <a:p>
            <a:pPr lvl="1"/>
            <a:r>
              <a:rPr lang="en" altLang="zh-CN" sz="2400" dirty="0"/>
              <a:t>// List should stretch as </a:t>
            </a:r>
            <a:r>
              <a:rPr lang="en" altLang="zh-CN" sz="2400" dirty="0" err="1"/>
              <a:t>anchorPane</a:t>
            </a:r>
            <a:r>
              <a:rPr lang="en" altLang="zh-CN" sz="2400" dirty="0"/>
              <a:t> is resized </a:t>
            </a:r>
          </a:p>
          <a:p>
            <a:pPr lvl="1"/>
            <a:r>
              <a:rPr lang="en" altLang="zh-CN" sz="2400" dirty="0" err="1"/>
              <a:t>ListView</a:t>
            </a:r>
            <a:r>
              <a:rPr lang="en" altLang="zh-CN" sz="2400" dirty="0"/>
              <a:t> list = new </a:t>
            </a:r>
            <a:r>
              <a:rPr lang="en" altLang="zh-CN" sz="2400" dirty="0" err="1"/>
              <a:t>ListView</a:t>
            </a:r>
            <a:r>
              <a:rPr lang="en" altLang="zh-CN" sz="2400" dirty="0"/>
              <a:t>(); </a:t>
            </a:r>
            <a:r>
              <a:rPr lang="en" altLang="zh-CN" sz="2400" b="1" dirty="0" err="1"/>
              <a:t>AnchorPane.setTopAnchor</a:t>
            </a:r>
            <a:r>
              <a:rPr lang="en" altLang="zh-CN" sz="2400" b="1" dirty="0"/>
              <a:t>(list, 10.0); </a:t>
            </a:r>
            <a:r>
              <a:rPr lang="en" altLang="zh-CN" sz="2400" b="1" dirty="0" err="1"/>
              <a:t>AnchorPane.setLeftAnchor</a:t>
            </a:r>
            <a:r>
              <a:rPr lang="en" altLang="zh-CN" sz="2400" b="1" dirty="0"/>
              <a:t>(list, 10.0); </a:t>
            </a:r>
            <a:r>
              <a:rPr lang="en" altLang="zh-CN" sz="2400" b="1" dirty="0" err="1"/>
              <a:t>AnchorPane.setRightAnchor</a:t>
            </a:r>
            <a:r>
              <a:rPr lang="en" altLang="zh-CN" sz="2400" b="1" dirty="0"/>
              <a:t>(list, 65.0);</a:t>
            </a:r>
            <a:r>
              <a:rPr lang="en" altLang="zh-CN" sz="2400" dirty="0"/>
              <a:t> </a:t>
            </a:r>
            <a:endParaRPr lang="en-US" altLang="zh-CN" sz="2400" dirty="0"/>
          </a:p>
          <a:p>
            <a:pPr lvl="1"/>
            <a:r>
              <a:rPr lang="en" altLang="zh-CN" sz="2400" dirty="0"/>
              <a:t>// Button will float on right edge </a:t>
            </a:r>
          </a:p>
          <a:p>
            <a:pPr lvl="1"/>
            <a:r>
              <a:rPr lang="en" altLang="zh-CN" sz="2400" b="1" dirty="0"/>
              <a:t>Button button = new Button("Add"); </a:t>
            </a:r>
            <a:r>
              <a:rPr lang="en" altLang="zh-CN" sz="2400" b="1" dirty="0" err="1"/>
              <a:t>AnchorPane.setTopAnchor</a:t>
            </a:r>
            <a:r>
              <a:rPr lang="en" altLang="zh-CN" sz="2400" b="1" dirty="0"/>
              <a:t>(button, 10.0); </a:t>
            </a:r>
            <a:r>
              <a:rPr lang="en" altLang="zh-CN" sz="2400" b="1" dirty="0" err="1"/>
              <a:t>AnchorPane.setRightAnchor</a:t>
            </a:r>
            <a:r>
              <a:rPr lang="en" altLang="zh-CN" sz="2400" b="1" dirty="0"/>
              <a:t>(button, 10.0); </a:t>
            </a:r>
            <a:r>
              <a:rPr lang="en" altLang="zh-CN" sz="2400" b="1" dirty="0" err="1"/>
              <a:t>anchorPane.getChildren</a:t>
            </a:r>
            <a:r>
              <a:rPr lang="en" altLang="zh-CN" sz="2400" b="1" dirty="0"/>
              <a:t>().</a:t>
            </a:r>
            <a:r>
              <a:rPr lang="en" altLang="zh-CN" sz="2400" b="1" dirty="0" err="1"/>
              <a:t>addAll</a:t>
            </a:r>
            <a:r>
              <a:rPr lang="en" altLang="zh-CN" sz="2400" b="1" dirty="0"/>
              <a:t>(list, button);</a:t>
            </a:r>
            <a:endParaRPr lang="en-US" altLang="zh-CN" sz="28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4086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>
            <a:extLst>
              <a:ext uri="{FF2B5EF4-FFF2-40B4-BE49-F238E27FC236}">
                <a16:creationId xmlns:a16="http://schemas.microsoft.com/office/drawing/2014/main" id="{8086114A-1625-B240-BBF3-C00533CB3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pPr eaLnBrk="1" hangingPunct="1"/>
              <a:t>8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dirty="0">
                <a:solidFill>
                  <a:srgbClr val="3380E6"/>
                </a:solidFill>
                <a:latin typeface="Lucida Console"/>
              </a:rPr>
              <a:t>13.2 </a:t>
            </a:r>
            <a:r>
              <a:rPr lang="en" altLang="zh-CN" sz="4000" dirty="0">
                <a:solidFill>
                  <a:srgbClr val="3380E6"/>
                </a:solidFill>
                <a:latin typeface="Lucida Console"/>
              </a:rPr>
              <a:t>Laying Out Nodes in a</a:t>
            </a:r>
            <a:br>
              <a:rPr lang="en" altLang="zh-CN" sz="4000" dirty="0">
                <a:solidFill>
                  <a:srgbClr val="3380E6"/>
                </a:solidFill>
                <a:latin typeface="Lucida Console"/>
              </a:rPr>
            </a:br>
            <a:r>
              <a:rPr lang="en" altLang="zh-CN" sz="4000" dirty="0">
                <a:solidFill>
                  <a:srgbClr val="3380E6"/>
                </a:solidFill>
                <a:latin typeface="Lucida Console"/>
              </a:rPr>
              <a:t>Scene Graph</a:t>
            </a:r>
            <a:endParaRPr lang="zh-CN" altLang="zh-CN" sz="40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194564" name="Rectangle 3">
            <a:extLst>
              <a:ext uri="{FF2B5EF4-FFF2-40B4-BE49-F238E27FC236}">
                <a16:creationId xmlns:a16="http://schemas.microsoft.com/office/drawing/2014/main" id="{FC566A83-4761-A742-910D-309E8AB0584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pPr marL="201612" indent="0" eaLnBrk="1" hangingPunct="1"/>
            <a:r>
              <a:rPr lang="en" altLang="zh-CN" dirty="0" err="1"/>
              <a:t>BorderPan</a:t>
            </a:r>
            <a:r>
              <a:rPr lang="en-US" altLang="zh-CN" dirty="0"/>
              <a:t>e</a:t>
            </a:r>
            <a:endParaRPr lang="en" altLang="zh-CN" dirty="0"/>
          </a:p>
          <a:p>
            <a:pPr lvl="1"/>
            <a:r>
              <a:rPr lang="en" altLang="zh-CN" dirty="0"/>
              <a:t>Includes five areas—top, bottom, left, center and right— where you can place nodes. The top and bottom regions fill the </a:t>
            </a:r>
            <a:r>
              <a:rPr lang="en" altLang="zh-CN" dirty="0" err="1"/>
              <a:t>BorderPane’s</a:t>
            </a:r>
            <a:r>
              <a:rPr lang="en" altLang="zh-CN" dirty="0"/>
              <a:t> width and are vertically sized to their children’s preferred heights. The left and right regions fill the </a:t>
            </a:r>
            <a:r>
              <a:rPr lang="en" altLang="zh-CN" dirty="0" err="1"/>
              <a:t>BorderPane’s</a:t>
            </a:r>
            <a:r>
              <a:rPr lang="en" altLang="zh-CN" dirty="0"/>
              <a:t> height and are horizontally sized to their children’s preferred widths. The center area occupies all of the </a:t>
            </a:r>
            <a:r>
              <a:rPr lang="en" altLang="zh-CN" dirty="0" err="1"/>
              <a:t>BorderPane’s</a:t>
            </a:r>
            <a:r>
              <a:rPr lang="en" altLang="zh-CN" dirty="0"/>
              <a:t> remaining space. You might use the different areas for tool bars, navigation, a main content area, etc.</a:t>
            </a:r>
          </a:p>
          <a:p>
            <a:pPr lvl="1"/>
            <a:endParaRPr lang="en" altLang="zh-CN" dirty="0"/>
          </a:p>
          <a:p>
            <a:pPr lvl="1"/>
            <a:endParaRPr lang="en" altLang="zh-CN" dirty="0"/>
          </a:p>
          <a:p>
            <a:pPr marL="457200" lvl="1" indent="0" eaLnBrk="1" hangingPunct="1"/>
            <a:endParaRPr lang="en-US" altLang="zh-CN" sz="24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B5E59DA-2541-BE41-9661-CE3DC6BE5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4929505"/>
            <a:ext cx="2667000" cy="187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36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>
            <a:extLst>
              <a:ext uri="{FF2B5EF4-FFF2-40B4-BE49-F238E27FC236}">
                <a16:creationId xmlns:a16="http://schemas.microsoft.com/office/drawing/2014/main" id="{8086114A-1625-B240-BBF3-C00533CB3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pPr eaLnBrk="1" hangingPunct="1"/>
              <a:t>9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dirty="0">
                <a:solidFill>
                  <a:srgbClr val="3380E6"/>
                </a:solidFill>
                <a:latin typeface="Lucida Console"/>
              </a:rPr>
              <a:t>13.2 </a:t>
            </a:r>
            <a:r>
              <a:rPr lang="en" altLang="zh-CN" sz="4000" dirty="0">
                <a:solidFill>
                  <a:srgbClr val="3380E6"/>
                </a:solidFill>
                <a:latin typeface="Lucida Console"/>
              </a:rPr>
              <a:t>Laying Out Nodes in a</a:t>
            </a:r>
            <a:br>
              <a:rPr lang="en" altLang="zh-CN" sz="4000" dirty="0">
                <a:solidFill>
                  <a:srgbClr val="3380E6"/>
                </a:solidFill>
                <a:latin typeface="Lucida Console"/>
              </a:rPr>
            </a:br>
            <a:r>
              <a:rPr lang="en" altLang="zh-CN" sz="4000" dirty="0">
                <a:solidFill>
                  <a:srgbClr val="3380E6"/>
                </a:solidFill>
                <a:latin typeface="Lucida Console"/>
              </a:rPr>
              <a:t>Scene Graph</a:t>
            </a:r>
            <a:endParaRPr lang="zh-CN" altLang="zh-CN" sz="40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194564" name="Rectangle 3">
            <a:extLst>
              <a:ext uri="{FF2B5EF4-FFF2-40B4-BE49-F238E27FC236}">
                <a16:creationId xmlns:a16="http://schemas.microsoft.com/office/drawing/2014/main" id="{FC566A83-4761-A742-910D-309E8AB0584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pPr marL="201612" indent="0" eaLnBrk="1" hangingPunct="1"/>
            <a:r>
              <a:rPr lang="en" altLang="zh-CN" sz="3200" dirty="0"/>
              <a:t>Example</a:t>
            </a:r>
            <a:r>
              <a:rPr lang="zh-CN" altLang="en-US" sz="3200" dirty="0"/>
              <a:t>：</a:t>
            </a:r>
            <a:endParaRPr lang="en" altLang="zh-CN" sz="3200" dirty="0"/>
          </a:p>
          <a:p>
            <a:pPr lvl="1"/>
            <a:endParaRPr lang="en" altLang="zh-CN" dirty="0"/>
          </a:p>
          <a:p>
            <a:pPr lvl="1"/>
            <a:endParaRPr lang="en" altLang="zh-CN" dirty="0"/>
          </a:p>
          <a:p>
            <a:pPr marL="457200" lvl="1" indent="0" eaLnBrk="1" hangingPunct="1"/>
            <a:endParaRPr lang="en-US" altLang="zh-CN" sz="24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5B154AF-8976-6F4E-A461-C73558F2665B}"/>
              </a:ext>
            </a:extLst>
          </p:cNvPr>
          <p:cNvSpPr/>
          <p:nvPr/>
        </p:nvSpPr>
        <p:spPr>
          <a:xfrm>
            <a:off x="914400" y="2274838"/>
            <a:ext cx="7772400" cy="3108543"/>
          </a:xfrm>
          <a:prstGeom prst="rect">
            <a:avLst/>
          </a:prstGeom>
          <a:solidFill>
            <a:srgbClr val="FFC819"/>
          </a:solidFill>
        </p:spPr>
        <p:txBody>
          <a:bodyPr wrap="square">
            <a:spAutoFit/>
          </a:bodyPr>
          <a:lstStyle/>
          <a:p>
            <a:r>
              <a:rPr lang="en" altLang="zh-CN" sz="2800" b="1" dirty="0" err="1"/>
              <a:t>BorderPane</a:t>
            </a:r>
            <a:r>
              <a:rPr lang="en" altLang="zh-CN" sz="2800" b="1" dirty="0"/>
              <a:t> </a:t>
            </a:r>
            <a:r>
              <a:rPr lang="en" altLang="zh-CN" sz="2800" b="1" dirty="0" err="1"/>
              <a:t>borderPane</a:t>
            </a:r>
            <a:r>
              <a:rPr lang="en" altLang="zh-CN" sz="2800" b="1" dirty="0"/>
              <a:t> = new </a:t>
            </a:r>
            <a:r>
              <a:rPr lang="en" altLang="zh-CN" sz="2800" b="1" dirty="0" err="1"/>
              <a:t>BorderPane</a:t>
            </a:r>
            <a:r>
              <a:rPr lang="en" altLang="zh-CN" sz="2800" b="1" dirty="0"/>
              <a:t>();</a:t>
            </a:r>
            <a:r>
              <a:rPr lang="en" altLang="zh-CN" sz="2800" dirty="0"/>
              <a:t> </a:t>
            </a:r>
          </a:p>
          <a:p>
            <a:r>
              <a:rPr lang="en" altLang="zh-CN" sz="2800" dirty="0" err="1"/>
              <a:t>ToolBar</a:t>
            </a:r>
            <a:r>
              <a:rPr lang="en" altLang="zh-CN" sz="2800" dirty="0"/>
              <a:t> toolbar = new </a:t>
            </a:r>
            <a:r>
              <a:rPr lang="en" altLang="zh-CN" sz="2800" dirty="0" err="1"/>
              <a:t>ToolBar</a:t>
            </a:r>
            <a:r>
              <a:rPr lang="en" altLang="zh-CN" sz="2800" dirty="0"/>
              <a:t>(); </a:t>
            </a:r>
            <a:endParaRPr lang="en-US" altLang="zh-CN" sz="2800" dirty="0"/>
          </a:p>
          <a:p>
            <a:r>
              <a:rPr lang="en" altLang="zh-CN" sz="2800" dirty="0" err="1"/>
              <a:t>HBox</a:t>
            </a:r>
            <a:r>
              <a:rPr lang="en" altLang="zh-CN" sz="2800" dirty="0"/>
              <a:t> </a:t>
            </a:r>
            <a:r>
              <a:rPr lang="en" altLang="zh-CN" sz="2800" dirty="0" err="1"/>
              <a:t>statusbar</a:t>
            </a:r>
            <a:r>
              <a:rPr lang="en" altLang="zh-CN" sz="2800" dirty="0"/>
              <a:t> = new </a:t>
            </a:r>
            <a:r>
              <a:rPr lang="en" altLang="zh-CN" sz="2800" dirty="0" err="1"/>
              <a:t>HBox</a:t>
            </a:r>
            <a:r>
              <a:rPr lang="en" altLang="zh-CN" sz="2800" dirty="0"/>
              <a:t>(); </a:t>
            </a:r>
          </a:p>
          <a:p>
            <a:r>
              <a:rPr lang="en" altLang="zh-CN" sz="2800" dirty="0"/>
              <a:t>Button button = new Button(); </a:t>
            </a:r>
            <a:r>
              <a:rPr lang="en" altLang="zh-CN" sz="2800" b="1" dirty="0" err="1"/>
              <a:t>borderPane.setTop</a:t>
            </a:r>
            <a:r>
              <a:rPr lang="en" altLang="zh-CN" sz="2800" b="1" dirty="0"/>
              <a:t>(toolbar); </a:t>
            </a:r>
            <a:r>
              <a:rPr lang="en" altLang="zh-CN" sz="2800" b="1" dirty="0" err="1"/>
              <a:t>borderPane.setCenter</a:t>
            </a:r>
            <a:r>
              <a:rPr lang="en" altLang="zh-CN" sz="2800" b="1" dirty="0"/>
              <a:t>(button); </a:t>
            </a:r>
            <a:r>
              <a:rPr lang="en" altLang="zh-CN" sz="2800" b="1" dirty="0" err="1"/>
              <a:t>borderPane.setBottom</a:t>
            </a:r>
            <a:r>
              <a:rPr lang="en" altLang="zh-CN" sz="2800" b="1" dirty="0"/>
              <a:t>(</a:t>
            </a:r>
            <a:r>
              <a:rPr lang="en" altLang="zh-CN" sz="2800" b="1" dirty="0" err="1"/>
              <a:t>statusbar</a:t>
            </a:r>
            <a:r>
              <a:rPr lang="en" altLang="zh-CN" sz="2800" b="1" dirty="0"/>
              <a:t>);</a:t>
            </a:r>
            <a:r>
              <a:rPr lang="en" altLang="zh-CN" sz="2800" dirty="0"/>
              <a:t>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608767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4558</TotalTime>
  <Words>2713</Words>
  <Application>Microsoft Macintosh PowerPoint</Application>
  <PresentationFormat>全屏显示(4:3)</PresentationFormat>
  <Paragraphs>282</Paragraphs>
  <Slides>63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75" baseType="lpstr">
      <vt:lpstr>Arial</vt:lpstr>
      <vt:lpstr>Calibri</vt:lpstr>
      <vt:lpstr>Helvetica</vt:lpstr>
      <vt:lpstr>Lucida Console</vt:lpstr>
      <vt:lpstr>Lucida Sans Unicode</vt:lpstr>
      <vt:lpstr>Menlo</vt:lpstr>
      <vt:lpstr>Monaco</vt:lpstr>
      <vt:lpstr>Verdana</vt:lpstr>
      <vt:lpstr>Wingdings</vt:lpstr>
      <vt:lpstr>Wingdings 2</vt:lpstr>
      <vt:lpstr>Wingdings 3</vt:lpstr>
      <vt:lpstr>Concourse</vt:lpstr>
      <vt:lpstr>Chapter 13 JavaFX GUI : Part 2</vt:lpstr>
      <vt:lpstr>13.1 Introduction</vt:lpstr>
      <vt:lpstr>13.2 Laying Out Nodes in a Scene Graph</vt:lpstr>
      <vt:lpstr>13.2 Laying Out Nodes in a Scene Graph</vt:lpstr>
      <vt:lpstr>13.2 Laying Out Nodes in a Scene Graph</vt:lpstr>
      <vt:lpstr>13.2 Laying Out Nodes in a Scene Graph</vt:lpstr>
      <vt:lpstr>13.2 Laying Out Nodes in a Scene Graph</vt:lpstr>
      <vt:lpstr>13.2 Laying Out Nodes in a Scene Graph</vt:lpstr>
      <vt:lpstr>13.2 Laying Out Nodes in a Scene Graph</vt:lpstr>
      <vt:lpstr>13.2 Laying Out Nodes in a Scene Graph</vt:lpstr>
      <vt:lpstr>13.2 Laying Out Nodes in a Scene Graph</vt:lpstr>
      <vt:lpstr>13.2 Laying Out Nodes in a Scene Graph</vt:lpstr>
      <vt:lpstr>13.2 Laying Out Nodes in a Scene Graph</vt:lpstr>
      <vt:lpstr>PowerPoint 演示文稿</vt:lpstr>
      <vt:lpstr>13.2 Laying Out Nodes in a Scene Graph</vt:lpstr>
      <vt:lpstr>13.2 Laying Out Nodes in a Scene Graph</vt:lpstr>
      <vt:lpstr>13.2 Laying Out Nodes in a Scene Graph</vt:lpstr>
      <vt:lpstr>13.2 Laying Out Nodes in a Scene Graph</vt:lpstr>
      <vt:lpstr>13.2 Laying Out Nodes in a Scene Graph</vt:lpstr>
      <vt:lpstr>13.2 Laying Out Nodes in a Scene Graph</vt:lpstr>
      <vt:lpstr>13.2 Laying Out Nodes in a Scene Graph</vt:lpstr>
      <vt:lpstr>13.2 Laying Out Nodes in a Scene Graph</vt:lpstr>
      <vt:lpstr>13.2 Laying Out Nodes in a Scene Graph</vt:lpstr>
      <vt:lpstr>13.2 Laying Out Nodes in a Scene Graph</vt:lpstr>
      <vt:lpstr>13.3 Painter App: RadioButtons, Mouse Events and Shapes</vt:lpstr>
      <vt:lpstr>13.3 Painter App: RadioButtons, Mouse Events and Shapes(Cont.)</vt:lpstr>
      <vt:lpstr>13.3 Painter App: RadioButtons, Mouse Events and Shapes(Cont.)</vt:lpstr>
      <vt:lpstr>13.3 Painter App: RadioButtons, Mouse Events and Shapes(Cont.)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13.4 Color Chooser App: Property Bindings and Property Listeners</vt:lpstr>
      <vt:lpstr>13.4 Color Chooser App: Property Bindings and Property Listeners(Cont.)</vt:lpstr>
      <vt:lpstr>13.4 Color Chooser App: Property Bindings and Property Listeners(Cont.)</vt:lpstr>
      <vt:lpstr>13.4 Color Chooser App: Property Bindings and Property Listeners(Cont.)</vt:lpstr>
      <vt:lpstr>13.4 Color Chooser App: Property Bindings and Property Listeners(Cont.)</vt:lpstr>
      <vt:lpstr>13.4 Color Chooser App: Property Bindings and Property Listeners(Cont.)</vt:lpstr>
      <vt:lpstr>13.4 Color Chooser App: Property Bindings and Property Listeners(Cont.)</vt:lpstr>
      <vt:lpstr>13.4 Color Chooser App: Property Bindings and Property Listeners(Cont.)</vt:lpstr>
      <vt:lpstr>13.4 Color Chooser App: Property Bindings and Property Listeners(Cont.)</vt:lpstr>
      <vt:lpstr>13.4 Color Chooser App: Property Bindings and Property Listeners(Cont.)</vt:lpstr>
      <vt:lpstr>13.5 Cover Viewer App: Data-Driven GUIs with JavaFX Collections</vt:lpstr>
      <vt:lpstr>13.5 Cover Viewer App: Data-Driven GUIs with JavaFX Collections(Cont.)</vt:lpstr>
      <vt:lpstr>13.5 Cover Viewer App: Data-Driven GUIs with JavaFX Collections(Cont.)</vt:lpstr>
      <vt:lpstr>13.5 Cover Viewer App: Data-Driven GUIs with JavaFX Collections(Cont.)</vt:lpstr>
      <vt:lpstr>PowerPoint 演示文稿</vt:lpstr>
      <vt:lpstr>PowerPoint 演示文稿</vt:lpstr>
      <vt:lpstr>PowerPoint 演示文稿</vt:lpstr>
      <vt:lpstr>PowerPoint 演示文稿</vt:lpstr>
      <vt:lpstr>13.6  Cover Viewer App: Customizing ListView Cells </vt:lpstr>
      <vt:lpstr>13.6  Cover Viewer App: Customizing ListView Cells </vt:lpstr>
      <vt:lpstr>13.6  Cover Viewer App: Customizing ListView Cells </vt:lpstr>
      <vt:lpstr>PowerPoint 演示文稿</vt:lpstr>
      <vt:lpstr>PowerPoint 演示文稿</vt:lpstr>
      <vt:lpstr>PowerPoint 演示文稿</vt:lpstr>
      <vt:lpstr>13.7 Additional JavaFX Capabilities</vt:lpstr>
      <vt:lpstr>13.7 Additional JavaFX Capabilities(Cont.)</vt:lpstr>
      <vt:lpstr>13.7 Additional JavaFX Capabilities(Cont.)</vt:lpstr>
      <vt:lpstr>13.7 Additional JavaFX Capabilities(Cont.)</vt:lpstr>
      <vt:lpstr>13.8 Multiple Stages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14.1  Introduction</dc:title>
  <dc:creator>paul</dc:creator>
  <cp:lastModifiedBy>Microsoft Office User</cp:lastModifiedBy>
  <cp:revision>166</cp:revision>
  <dcterms:created xsi:type="dcterms:W3CDTF">2009-06-18T16:26:36Z</dcterms:created>
  <dcterms:modified xsi:type="dcterms:W3CDTF">2021-04-21T08:20:03Z</dcterms:modified>
</cp:coreProperties>
</file>